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notesSlides/notesSlide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0.xml" ContentType="application/vnd.openxmlformats-officedocument.drawingml.chart+xml"/>
  <Override PartName="/ppt/notesSlides/notesSlide6.xml" ContentType="application/vnd.openxmlformats-officedocument.presentationml.notesSlide+xml"/>
  <Override PartName="/ppt/charts/chart11.xml" ContentType="application/vnd.openxmlformats-officedocument.drawingml.chart+xml"/>
  <Override PartName="/ppt/notesSlides/notesSlide7.xml" ContentType="application/vnd.openxmlformats-officedocument.presentationml.notesSlide+xml"/>
  <Override PartName="/ppt/charts/chart12.xml" ContentType="application/vnd.openxmlformats-officedocument.drawingml.chart+xml"/>
  <Override PartName="/ppt/notesSlides/notesSlide8.xml" ContentType="application/vnd.openxmlformats-officedocument.presentationml.notesSlide+xml"/>
  <Override PartName="/ppt/charts/chart13.xml" ContentType="application/vnd.openxmlformats-officedocument.drawingml.chart+xml"/>
  <Override PartName="/ppt/notesSlides/notesSlide9.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3" r:id="rId1"/>
  </p:sldMasterIdLst>
  <p:notesMasterIdLst>
    <p:notesMasterId r:id="rId116"/>
  </p:notesMasterIdLst>
  <p:handoutMasterIdLst>
    <p:handoutMasterId r:id="rId117"/>
  </p:handoutMasterIdLst>
  <p:sldIdLst>
    <p:sldId id="458" r:id="rId2"/>
    <p:sldId id="412" r:id="rId3"/>
    <p:sldId id="459" r:id="rId4"/>
    <p:sldId id="453" r:id="rId5"/>
    <p:sldId id="454" r:id="rId6"/>
    <p:sldId id="455" r:id="rId7"/>
    <p:sldId id="457" r:id="rId8"/>
    <p:sldId id="341" r:id="rId9"/>
    <p:sldId id="413" r:id="rId10"/>
    <p:sldId id="371" r:id="rId11"/>
    <p:sldId id="456" r:id="rId12"/>
    <p:sldId id="381" r:id="rId13"/>
    <p:sldId id="384" r:id="rId14"/>
    <p:sldId id="385" r:id="rId15"/>
    <p:sldId id="383" r:id="rId16"/>
    <p:sldId id="386" r:id="rId17"/>
    <p:sldId id="378" r:id="rId18"/>
    <p:sldId id="379" r:id="rId19"/>
    <p:sldId id="380" r:id="rId20"/>
    <p:sldId id="364" r:id="rId21"/>
    <p:sldId id="362" r:id="rId22"/>
    <p:sldId id="294" r:id="rId23"/>
    <p:sldId id="293" r:id="rId24"/>
    <p:sldId id="317" r:id="rId25"/>
    <p:sldId id="316" r:id="rId26"/>
    <p:sldId id="296" r:id="rId27"/>
    <p:sldId id="460" r:id="rId28"/>
    <p:sldId id="462" r:id="rId29"/>
    <p:sldId id="416" r:id="rId30"/>
    <p:sldId id="464" r:id="rId31"/>
    <p:sldId id="465" r:id="rId32"/>
    <p:sldId id="466" r:id="rId33"/>
    <p:sldId id="468" r:id="rId34"/>
    <p:sldId id="375" r:id="rId35"/>
    <p:sldId id="376" r:id="rId36"/>
    <p:sldId id="414" r:id="rId37"/>
    <p:sldId id="450" r:id="rId38"/>
    <p:sldId id="467" r:id="rId39"/>
    <p:sldId id="469" r:id="rId40"/>
    <p:sldId id="471" r:id="rId41"/>
    <p:sldId id="387" r:id="rId42"/>
    <p:sldId id="342" r:id="rId43"/>
    <p:sldId id="344" r:id="rId44"/>
    <p:sldId id="347" r:id="rId45"/>
    <p:sldId id="419" r:id="rId46"/>
    <p:sldId id="388" r:id="rId47"/>
    <p:sldId id="389" r:id="rId48"/>
    <p:sldId id="473" r:id="rId49"/>
    <p:sldId id="472" r:id="rId50"/>
    <p:sldId id="517" r:id="rId51"/>
    <p:sldId id="391" r:id="rId52"/>
    <p:sldId id="483" r:id="rId53"/>
    <p:sldId id="484" r:id="rId54"/>
    <p:sldId id="486" r:id="rId55"/>
    <p:sldId id="518" r:id="rId56"/>
    <p:sldId id="474" r:id="rId57"/>
    <p:sldId id="475" r:id="rId58"/>
    <p:sldId id="477" r:id="rId59"/>
    <p:sldId id="478" r:id="rId60"/>
    <p:sldId id="485" r:id="rId61"/>
    <p:sldId id="506" r:id="rId62"/>
    <p:sldId id="497" r:id="rId63"/>
    <p:sldId id="496" r:id="rId64"/>
    <p:sldId id="495" r:id="rId65"/>
    <p:sldId id="505" r:id="rId66"/>
    <p:sldId id="499" r:id="rId67"/>
    <p:sldId id="500" r:id="rId68"/>
    <p:sldId id="490" r:id="rId69"/>
    <p:sldId id="491" r:id="rId70"/>
    <p:sldId id="519" r:id="rId71"/>
    <p:sldId id="436" r:id="rId72"/>
    <p:sldId id="421" r:id="rId73"/>
    <p:sldId id="501" r:id="rId74"/>
    <p:sldId id="502" r:id="rId75"/>
    <p:sldId id="503" r:id="rId76"/>
    <p:sldId id="482" r:id="rId77"/>
    <p:sldId id="438" r:id="rId78"/>
    <p:sldId id="487" r:id="rId79"/>
    <p:sldId id="488" r:id="rId80"/>
    <p:sldId id="489" r:id="rId81"/>
    <p:sldId id="481" r:id="rId82"/>
    <p:sldId id="432" r:id="rId83"/>
    <p:sldId id="418" r:id="rId84"/>
    <p:sldId id="350" r:id="rId85"/>
    <p:sldId id="352" r:id="rId86"/>
    <p:sldId id="355" r:id="rId87"/>
    <p:sldId id="368" r:id="rId88"/>
    <p:sldId id="422" r:id="rId89"/>
    <p:sldId id="423" r:id="rId90"/>
    <p:sldId id="511" r:id="rId91"/>
    <p:sldId id="512" r:id="rId92"/>
    <p:sldId id="513" r:id="rId93"/>
    <p:sldId id="514" r:id="rId94"/>
    <p:sldId id="426" r:id="rId95"/>
    <p:sldId id="425" r:id="rId96"/>
    <p:sldId id="434" r:id="rId97"/>
    <p:sldId id="420" r:id="rId98"/>
    <p:sldId id="360" r:id="rId99"/>
    <p:sldId id="372" r:id="rId100"/>
    <p:sldId id="427" r:id="rId101"/>
    <p:sldId id="520" r:id="rId102"/>
    <p:sldId id="439" r:id="rId103"/>
    <p:sldId id="440" r:id="rId104"/>
    <p:sldId id="429" r:id="rId105"/>
    <p:sldId id="430" r:id="rId106"/>
    <p:sldId id="531" r:id="rId107"/>
    <p:sldId id="532" r:id="rId108"/>
    <p:sldId id="508" r:id="rId109"/>
    <p:sldId id="526" r:id="rId110"/>
    <p:sldId id="527" r:id="rId111"/>
    <p:sldId id="528" r:id="rId112"/>
    <p:sldId id="529" r:id="rId113"/>
    <p:sldId id="479" r:id="rId114"/>
    <p:sldId id="493" r:id="rId115"/>
  </p:sldIdLst>
  <p:sldSz cx="10058400" cy="7772400"/>
  <p:notesSz cx="7010400" cy="9296400"/>
  <p:custDataLst>
    <p:tags r:id="rId118"/>
  </p:custDataLst>
  <p:defaultTextStyle>
    <a:defPPr>
      <a:defRPr lang="en-US"/>
    </a:defPPr>
    <a:lvl1pPr algn="l" rtl="0" fontAlgn="base">
      <a:spcBef>
        <a:spcPct val="0"/>
      </a:spcBef>
      <a:spcAft>
        <a:spcPct val="0"/>
      </a:spcAft>
      <a:defRPr sz="2700" kern="1200">
        <a:solidFill>
          <a:schemeClr val="tx1"/>
        </a:solidFill>
        <a:latin typeface="Arial" charset="0"/>
        <a:ea typeface="+mn-ea"/>
        <a:cs typeface="Arial" charset="0"/>
      </a:defRPr>
    </a:lvl1pPr>
    <a:lvl2pPr marL="509412" algn="l" rtl="0" fontAlgn="base">
      <a:spcBef>
        <a:spcPct val="0"/>
      </a:spcBef>
      <a:spcAft>
        <a:spcPct val="0"/>
      </a:spcAft>
      <a:defRPr sz="2700" kern="1200">
        <a:solidFill>
          <a:schemeClr val="tx1"/>
        </a:solidFill>
        <a:latin typeface="Arial" charset="0"/>
        <a:ea typeface="+mn-ea"/>
        <a:cs typeface="Arial" charset="0"/>
      </a:defRPr>
    </a:lvl2pPr>
    <a:lvl3pPr marL="1018824" algn="l" rtl="0" fontAlgn="base">
      <a:spcBef>
        <a:spcPct val="0"/>
      </a:spcBef>
      <a:spcAft>
        <a:spcPct val="0"/>
      </a:spcAft>
      <a:defRPr sz="2700" kern="1200">
        <a:solidFill>
          <a:schemeClr val="tx1"/>
        </a:solidFill>
        <a:latin typeface="Arial" charset="0"/>
        <a:ea typeface="+mn-ea"/>
        <a:cs typeface="Arial" charset="0"/>
      </a:defRPr>
    </a:lvl3pPr>
    <a:lvl4pPr marL="1528237" algn="l" rtl="0" fontAlgn="base">
      <a:spcBef>
        <a:spcPct val="0"/>
      </a:spcBef>
      <a:spcAft>
        <a:spcPct val="0"/>
      </a:spcAft>
      <a:defRPr sz="2700" kern="1200">
        <a:solidFill>
          <a:schemeClr val="tx1"/>
        </a:solidFill>
        <a:latin typeface="Arial" charset="0"/>
        <a:ea typeface="+mn-ea"/>
        <a:cs typeface="Arial" charset="0"/>
      </a:defRPr>
    </a:lvl4pPr>
    <a:lvl5pPr marL="2037649" algn="l" rtl="0" fontAlgn="base">
      <a:spcBef>
        <a:spcPct val="0"/>
      </a:spcBef>
      <a:spcAft>
        <a:spcPct val="0"/>
      </a:spcAft>
      <a:defRPr sz="2700" kern="1200">
        <a:solidFill>
          <a:schemeClr val="tx1"/>
        </a:solidFill>
        <a:latin typeface="Arial" charset="0"/>
        <a:ea typeface="+mn-ea"/>
        <a:cs typeface="Arial" charset="0"/>
      </a:defRPr>
    </a:lvl5pPr>
    <a:lvl6pPr marL="2547061" algn="l" defTabSz="1018824" rtl="0" eaLnBrk="1" latinLnBrk="0" hangingPunct="1">
      <a:defRPr sz="2700" kern="1200">
        <a:solidFill>
          <a:schemeClr val="tx1"/>
        </a:solidFill>
        <a:latin typeface="Arial" charset="0"/>
        <a:ea typeface="+mn-ea"/>
        <a:cs typeface="Arial" charset="0"/>
      </a:defRPr>
    </a:lvl6pPr>
    <a:lvl7pPr marL="3056473" algn="l" defTabSz="1018824" rtl="0" eaLnBrk="1" latinLnBrk="0" hangingPunct="1">
      <a:defRPr sz="2700" kern="1200">
        <a:solidFill>
          <a:schemeClr val="tx1"/>
        </a:solidFill>
        <a:latin typeface="Arial" charset="0"/>
        <a:ea typeface="+mn-ea"/>
        <a:cs typeface="Arial" charset="0"/>
      </a:defRPr>
    </a:lvl7pPr>
    <a:lvl8pPr marL="3565886" algn="l" defTabSz="1018824" rtl="0" eaLnBrk="1" latinLnBrk="0" hangingPunct="1">
      <a:defRPr sz="2700" kern="1200">
        <a:solidFill>
          <a:schemeClr val="tx1"/>
        </a:solidFill>
        <a:latin typeface="Arial" charset="0"/>
        <a:ea typeface="+mn-ea"/>
        <a:cs typeface="Arial" charset="0"/>
      </a:defRPr>
    </a:lvl8pPr>
    <a:lvl9pPr marL="4075298" algn="l" defTabSz="1018824" rtl="0" eaLnBrk="1" latinLnBrk="0" hangingPunct="1">
      <a:defRPr sz="2700"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4769">
          <p15:clr>
            <a:srgbClr val="A4A3A4"/>
          </p15:clr>
        </p15:guide>
        <p15:guide id="2" orient="horz" pos="597">
          <p15:clr>
            <a:srgbClr val="A4A3A4"/>
          </p15:clr>
        </p15:guide>
        <p15:guide id="3" orient="horz" pos="2331">
          <p15:clr>
            <a:srgbClr val="A4A3A4"/>
          </p15:clr>
        </p15:guide>
        <p15:guide id="4" orient="horz" pos="2483">
          <p15:clr>
            <a:srgbClr val="A4A3A4"/>
          </p15:clr>
        </p15:guide>
        <p15:guide id="5" pos="3185">
          <p15:clr>
            <a:srgbClr val="A4A3A4"/>
          </p15:clr>
        </p15:guide>
        <p15:guide id="6" pos="198">
          <p15:clr>
            <a:srgbClr val="A4A3A4"/>
          </p15:clr>
        </p15:guide>
        <p15:guide id="7" pos="6134">
          <p15:clr>
            <a:srgbClr val="A4A3A4"/>
          </p15:clr>
        </p15:guide>
        <p15:guide id="8" pos="6138">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47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6" autoAdjust="0"/>
    <p:restoredTop sz="98223" autoAdjust="0"/>
  </p:normalViewPr>
  <p:slideViewPr>
    <p:cSldViewPr snapToGrid="0">
      <p:cViewPr varScale="1">
        <p:scale>
          <a:sx n="98" d="100"/>
          <a:sy n="98" d="100"/>
        </p:scale>
        <p:origin x="-258" y="-96"/>
      </p:cViewPr>
      <p:guideLst>
        <p:guide orient="horz" pos="4769"/>
        <p:guide orient="horz" pos="597"/>
        <p:guide orient="horz" pos="2331"/>
        <p:guide orient="horz" pos="2483"/>
        <p:guide pos="3185"/>
        <p:guide pos="198"/>
        <p:guide pos="6134"/>
        <p:guide pos="6138"/>
      </p:guideLst>
    </p:cSldViewPr>
  </p:slideViewPr>
  <p:outlineViewPr>
    <p:cViewPr>
      <p:scale>
        <a:sx n="33" d="100"/>
        <a:sy n="33" d="100"/>
      </p:scale>
      <p:origin x="0" y="1568"/>
    </p:cViewPr>
  </p:outlin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72" d="100"/>
          <a:sy n="72" d="100"/>
        </p:scale>
        <p:origin x="-2952" y="-91"/>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I:\MathData_SOSR_2016.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I:\MathData_SOSR_2016.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I:\MathData_SOSR_2016.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I:\MathData_SOSR_2016.xlsx" TargetMode="Externa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Free and Reduced</c:v>
                </c:pt>
              </c:strCache>
            </c:strRef>
          </c:tx>
          <c:marker>
            <c:symbol val="none"/>
          </c:marker>
          <c:cat>
            <c:numRef>
              <c:f>Sheet1!$A$2:$A$4</c:f>
              <c:numCache>
                <c:formatCode>General</c:formatCode>
                <c:ptCount val="3"/>
                <c:pt idx="0">
                  <c:v>2000</c:v>
                </c:pt>
                <c:pt idx="1">
                  <c:v>2007</c:v>
                </c:pt>
                <c:pt idx="2">
                  <c:v>2015</c:v>
                </c:pt>
              </c:numCache>
            </c:numRef>
          </c:cat>
          <c:val>
            <c:numRef>
              <c:f>Sheet1!$B$2:$B$4</c:f>
              <c:numCache>
                <c:formatCode>General</c:formatCode>
                <c:ptCount val="3"/>
                <c:pt idx="0">
                  <c:v>7.8</c:v>
                </c:pt>
                <c:pt idx="1">
                  <c:v>17.100000000000001</c:v>
                </c:pt>
                <c:pt idx="2">
                  <c:v>28.4</c:v>
                </c:pt>
              </c:numCache>
            </c:numRef>
          </c:val>
          <c:smooth val="0"/>
          <c:extLst xmlns:c16r2="http://schemas.microsoft.com/office/drawing/2015/06/chart">
            <c:ext xmlns:c16="http://schemas.microsoft.com/office/drawing/2014/chart" uri="{C3380CC4-5D6E-409C-BE32-E72D297353CC}">
              <c16:uniqueId val="{00000000-FA49-4F9C-B788-0AB4027432A2}"/>
            </c:ext>
          </c:extLst>
        </c:ser>
        <c:ser>
          <c:idx val="1"/>
          <c:order val="1"/>
          <c:tx>
            <c:strRef>
              <c:f>Sheet1!$C$1</c:f>
              <c:strCache>
                <c:ptCount val="1"/>
                <c:pt idx="0">
                  <c:v>White</c:v>
                </c:pt>
              </c:strCache>
            </c:strRef>
          </c:tx>
          <c:marker>
            <c:symbol val="none"/>
          </c:marker>
          <c:cat>
            <c:numRef>
              <c:f>Sheet1!$A$2:$A$4</c:f>
              <c:numCache>
                <c:formatCode>General</c:formatCode>
                <c:ptCount val="3"/>
                <c:pt idx="0">
                  <c:v>2000</c:v>
                </c:pt>
                <c:pt idx="1">
                  <c:v>2007</c:v>
                </c:pt>
                <c:pt idx="2">
                  <c:v>2015</c:v>
                </c:pt>
              </c:numCache>
            </c:numRef>
          </c:cat>
          <c:val>
            <c:numRef>
              <c:f>Sheet1!$C$2:$C$4</c:f>
              <c:numCache>
                <c:formatCode>General</c:formatCode>
                <c:ptCount val="3"/>
                <c:pt idx="0">
                  <c:v>77.400000000000006</c:v>
                </c:pt>
                <c:pt idx="1">
                  <c:v>67.5</c:v>
                </c:pt>
                <c:pt idx="2">
                  <c:v>53.8</c:v>
                </c:pt>
              </c:numCache>
            </c:numRef>
          </c:val>
          <c:smooth val="0"/>
          <c:extLst xmlns:c16r2="http://schemas.microsoft.com/office/drawing/2015/06/chart">
            <c:ext xmlns:c16="http://schemas.microsoft.com/office/drawing/2014/chart" uri="{C3380CC4-5D6E-409C-BE32-E72D297353CC}">
              <c16:uniqueId val="{00000001-FA49-4F9C-B788-0AB4027432A2}"/>
            </c:ext>
          </c:extLst>
        </c:ser>
        <c:ser>
          <c:idx val="2"/>
          <c:order val="2"/>
          <c:tx>
            <c:strRef>
              <c:f>Sheet1!$D$1</c:f>
              <c:strCache>
                <c:ptCount val="1"/>
                <c:pt idx="0">
                  <c:v>Latino</c:v>
                </c:pt>
              </c:strCache>
            </c:strRef>
          </c:tx>
          <c:marker>
            <c:symbol val="none"/>
          </c:marker>
          <c:cat>
            <c:numRef>
              <c:f>Sheet1!$A$2:$A$4</c:f>
              <c:numCache>
                <c:formatCode>General</c:formatCode>
                <c:ptCount val="3"/>
                <c:pt idx="0">
                  <c:v>2000</c:v>
                </c:pt>
                <c:pt idx="1">
                  <c:v>2007</c:v>
                </c:pt>
                <c:pt idx="2">
                  <c:v>2015</c:v>
                </c:pt>
              </c:numCache>
            </c:numRef>
          </c:cat>
          <c:val>
            <c:numRef>
              <c:f>Sheet1!$D$2:$D$4</c:f>
              <c:numCache>
                <c:formatCode>General</c:formatCode>
                <c:ptCount val="3"/>
                <c:pt idx="0">
                  <c:v>4.3</c:v>
                </c:pt>
                <c:pt idx="1">
                  <c:v>7.3</c:v>
                </c:pt>
                <c:pt idx="2">
                  <c:v>13.8</c:v>
                </c:pt>
              </c:numCache>
            </c:numRef>
          </c:val>
          <c:smooth val="0"/>
          <c:extLst xmlns:c16r2="http://schemas.microsoft.com/office/drawing/2015/06/chart">
            <c:ext xmlns:c16="http://schemas.microsoft.com/office/drawing/2014/chart" uri="{C3380CC4-5D6E-409C-BE32-E72D297353CC}">
              <c16:uniqueId val="{00000002-FA49-4F9C-B788-0AB4027432A2}"/>
            </c:ext>
          </c:extLst>
        </c:ser>
        <c:dLbls>
          <c:showLegendKey val="0"/>
          <c:showVal val="0"/>
          <c:showCatName val="0"/>
          <c:showSerName val="0"/>
          <c:showPercent val="0"/>
          <c:showBubbleSize val="0"/>
        </c:dLbls>
        <c:marker val="1"/>
        <c:smooth val="0"/>
        <c:axId val="119320576"/>
        <c:axId val="119322112"/>
      </c:lineChart>
      <c:catAx>
        <c:axId val="119320576"/>
        <c:scaling>
          <c:orientation val="minMax"/>
        </c:scaling>
        <c:delete val="0"/>
        <c:axPos val="b"/>
        <c:numFmt formatCode="General" sourceLinked="1"/>
        <c:majorTickMark val="out"/>
        <c:minorTickMark val="none"/>
        <c:tickLblPos val="nextTo"/>
        <c:crossAx val="119322112"/>
        <c:crosses val="autoZero"/>
        <c:auto val="1"/>
        <c:lblAlgn val="ctr"/>
        <c:lblOffset val="100"/>
        <c:noMultiLvlLbl val="0"/>
      </c:catAx>
      <c:valAx>
        <c:axId val="119322112"/>
        <c:scaling>
          <c:orientation val="minMax"/>
        </c:scaling>
        <c:delete val="0"/>
        <c:axPos val="l"/>
        <c:majorGridlines/>
        <c:numFmt formatCode="General" sourceLinked="1"/>
        <c:majorTickMark val="out"/>
        <c:minorTickMark val="none"/>
        <c:tickLblPos val="nextTo"/>
        <c:crossAx val="11932057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Sheet1!$A$2</c:f>
              <c:strCache>
                <c:ptCount val="1"/>
                <c:pt idx="0">
                  <c:v>6th Grade Pre-test</c:v>
                </c:pt>
              </c:strCache>
            </c:strRef>
          </c:tx>
          <c:spPr>
            <a:ln>
              <a:solidFill>
                <a:srgbClr val="000000"/>
              </a:solidFill>
            </a:ln>
          </c:spPr>
          <c:invertIfNegative val="0"/>
          <c:cat>
            <c:strRef>
              <c:f>Sheet1!$B$1:$F$1</c:f>
              <c:strCache>
                <c:ptCount val="5"/>
                <c:pt idx="0">
                  <c:v>Score 0</c:v>
                </c:pt>
                <c:pt idx="1">
                  <c:v>Score 1</c:v>
                </c:pt>
                <c:pt idx="2">
                  <c:v>Score 2</c:v>
                </c:pt>
                <c:pt idx="3">
                  <c:v>Score 3</c:v>
                </c:pt>
                <c:pt idx="4">
                  <c:v>Score 4</c:v>
                </c:pt>
              </c:strCache>
            </c:strRef>
          </c:cat>
          <c:val>
            <c:numRef>
              <c:f>Sheet1!$B$2:$F$2</c:f>
              <c:numCache>
                <c:formatCode>General</c:formatCode>
                <c:ptCount val="5"/>
                <c:pt idx="0">
                  <c:v>1</c:v>
                </c:pt>
                <c:pt idx="1">
                  <c:v>14</c:v>
                </c:pt>
                <c:pt idx="2">
                  <c:v>14</c:v>
                </c:pt>
                <c:pt idx="3">
                  <c:v>2</c:v>
                </c:pt>
                <c:pt idx="4">
                  <c:v>0</c:v>
                </c:pt>
              </c:numCache>
            </c:numRef>
          </c:val>
          <c:extLst xmlns:c16r2="http://schemas.microsoft.com/office/drawing/2015/06/chart">
            <c:ext xmlns:c16="http://schemas.microsoft.com/office/drawing/2014/chart" uri="{C3380CC4-5D6E-409C-BE32-E72D297353CC}">
              <c16:uniqueId val="{00000000-B56F-40D2-AD6C-67F4532392D7}"/>
            </c:ext>
          </c:extLst>
        </c:ser>
        <c:ser>
          <c:idx val="1"/>
          <c:order val="1"/>
          <c:tx>
            <c:strRef>
              <c:f>Sheet1!$A$3</c:f>
              <c:strCache>
                <c:ptCount val="1"/>
                <c:pt idx="0">
                  <c:v>6th Grade Post-test</c:v>
                </c:pt>
              </c:strCache>
            </c:strRef>
          </c:tx>
          <c:spPr>
            <a:ln>
              <a:solidFill>
                <a:srgbClr val="000000"/>
              </a:solidFill>
            </a:ln>
          </c:spPr>
          <c:invertIfNegative val="0"/>
          <c:cat>
            <c:strRef>
              <c:f>Sheet1!$B$1:$F$1</c:f>
              <c:strCache>
                <c:ptCount val="5"/>
                <c:pt idx="0">
                  <c:v>Score 0</c:v>
                </c:pt>
                <c:pt idx="1">
                  <c:v>Score 1</c:v>
                </c:pt>
                <c:pt idx="2">
                  <c:v>Score 2</c:v>
                </c:pt>
                <c:pt idx="3">
                  <c:v>Score 3</c:v>
                </c:pt>
                <c:pt idx="4">
                  <c:v>Score 4</c:v>
                </c:pt>
              </c:strCache>
            </c:strRef>
          </c:cat>
          <c:val>
            <c:numRef>
              <c:f>Sheet1!$B$3:$F$3</c:f>
              <c:numCache>
                <c:formatCode>General</c:formatCode>
                <c:ptCount val="5"/>
                <c:pt idx="0">
                  <c:v>1</c:v>
                </c:pt>
                <c:pt idx="1">
                  <c:v>0</c:v>
                </c:pt>
                <c:pt idx="2">
                  <c:v>2</c:v>
                </c:pt>
                <c:pt idx="3">
                  <c:v>7</c:v>
                </c:pt>
                <c:pt idx="4">
                  <c:v>22</c:v>
                </c:pt>
              </c:numCache>
            </c:numRef>
          </c:val>
          <c:extLst xmlns:c16r2="http://schemas.microsoft.com/office/drawing/2015/06/chart">
            <c:ext xmlns:c16="http://schemas.microsoft.com/office/drawing/2014/chart" uri="{C3380CC4-5D6E-409C-BE32-E72D297353CC}">
              <c16:uniqueId val="{00000001-B56F-40D2-AD6C-67F4532392D7}"/>
            </c:ext>
          </c:extLst>
        </c:ser>
        <c:dLbls>
          <c:showLegendKey val="0"/>
          <c:showVal val="0"/>
          <c:showCatName val="0"/>
          <c:showSerName val="0"/>
          <c:showPercent val="0"/>
          <c:showBubbleSize val="0"/>
        </c:dLbls>
        <c:gapWidth val="150"/>
        <c:axId val="74069504"/>
        <c:axId val="74071040"/>
      </c:barChart>
      <c:catAx>
        <c:axId val="74069504"/>
        <c:scaling>
          <c:orientation val="minMax"/>
        </c:scaling>
        <c:delete val="0"/>
        <c:axPos val="b"/>
        <c:numFmt formatCode="General" sourceLinked="0"/>
        <c:majorTickMark val="out"/>
        <c:minorTickMark val="none"/>
        <c:tickLblPos val="nextTo"/>
        <c:crossAx val="74071040"/>
        <c:crosses val="autoZero"/>
        <c:auto val="1"/>
        <c:lblAlgn val="ctr"/>
        <c:lblOffset val="100"/>
        <c:noMultiLvlLbl val="0"/>
      </c:catAx>
      <c:valAx>
        <c:axId val="74071040"/>
        <c:scaling>
          <c:orientation val="minMax"/>
        </c:scaling>
        <c:delete val="0"/>
        <c:axPos val="l"/>
        <c:majorGridlines/>
        <c:numFmt formatCode="General" sourceLinked="1"/>
        <c:majorTickMark val="out"/>
        <c:minorTickMark val="none"/>
        <c:tickLblPos val="nextTo"/>
        <c:crossAx val="7406950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Sheet1!$A$7</c:f>
              <c:strCache>
                <c:ptCount val="1"/>
                <c:pt idx="0">
                  <c:v>7th Grade Pre-test</c:v>
                </c:pt>
              </c:strCache>
            </c:strRef>
          </c:tx>
          <c:spPr>
            <a:ln>
              <a:solidFill>
                <a:srgbClr val="000000"/>
              </a:solidFill>
            </a:ln>
          </c:spPr>
          <c:invertIfNegative val="0"/>
          <c:cat>
            <c:strRef>
              <c:f>Sheet1!$B$6:$F$6</c:f>
              <c:strCache>
                <c:ptCount val="5"/>
                <c:pt idx="0">
                  <c:v>Score 0</c:v>
                </c:pt>
                <c:pt idx="1">
                  <c:v>Score 1</c:v>
                </c:pt>
                <c:pt idx="2">
                  <c:v>Score 2</c:v>
                </c:pt>
                <c:pt idx="3">
                  <c:v>Score 3</c:v>
                </c:pt>
                <c:pt idx="4">
                  <c:v>Score 4</c:v>
                </c:pt>
              </c:strCache>
            </c:strRef>
          </c:cat>
          <c:val>
            <c:numRef>
              <c:f>Sheet1!$B$7:$F$7</c:f>
              <c:numCache>
                <c:formatCode>General</c:formatCode>
                <c:ptCount val="5"/>
                <c:pt idx="0">
                  <c:v>56</c:v>
                </c:pt>
                <c:pt idx="1">
                  <c:v>16</c:v>
                </c:pt>
                <c:pt idx="2">
                  <c:v>2</c:v>
                </c:pt>
                <c:pt idx="3">
                  <c:v>3</c:v>
                </c:pt>
                <c:pt idx="4">
                  <c:v>4</c:v>
                </c:pt>
              </c:numCache>
            </c:numRef>
          </c:val>
          <c:extLst xmlns:c16r2="http://schemas.microsoft.com/office/drawing/2015/06/chart">
            <c:ext xmlns:c16="http://schemas.microsoft.com/office/drawing/2014/chart" uri="{C3380CC4-5D6E-409C-BE32-E72D297353CC}">
              <c16:uniqueId val="{00000000-A6DB-4FE3-9952-00E9FA531098}"/>
            </c:ext>
          </c:extLst>
        </c:ser>
        <c:ser>
          <c:idx val="1"/>
          <c:order val="1"/>
          <c:tx>
            <c:strRef>
              <c:f>Sheet1!$A$8</c:f>
              <c:strCache>
                <c:ptCount val="1"/>
                <c:pt idx="0">
                  <c:v>7th Grade Post-test</c:v>
                </c:pt>
              </c:strCache>
            </c:strRef>
          </c:tx>
          <c:spPr>
            <a:ln>
              <a:solidFill>
                <a:srgbClr val="000000"/>
              </a:solidFill>
            </a:ln>
          </c:spPr>
          <c:invertIfNegative val="0"/>
          <c:cat>
            <c:strRef>
              <c:f>Sheet1!$B$6:$F$6</c:f>
              <c:strCache>
                <c:ptCount val="5"/>
                <c:pt idx="0">
                  <c:v>Score 0</c:v>
                </c:pt>
                <c:pt idx="1">
                  <c:v>Score 1</c:v>
                </c:pt>
                <c:pt idx="2">
                  <c:v>Score 2</c:v>
                </c:pt>
                <c:pt idx="3">
                  <c:v>Score 3</c:v>
                </c:pt>
                <c:pt idx="4">
                  <c:v>Score 4</c:v>
                </c:pt>
              </c:strCache>
            </c:strRef>
          </c:cat>
          <c:val>
            <c:numRef>
              <c:f>Sheet1!$B$8:$F$8</c:f>
              <c:numCache>
                <c:formatCode>General</c:formatCode>
                <c:ptCount val="5"/>
                <c:pt idx="0">
                  <c:v>0</c:v>
                </c:pt>
                <c:pt idx="1">
                  <c:v>11</c:v>
                </c:pt>
                <c:pt idx="2">
                  <c:v>19</c:v>
                </c:pt>
                <c:pt idx="3">
                  <c:v>36</c:v>
                </c:pt>
                <c:pt idx="4">
                  <c:v>2</c:v>
                </c:pt>
              </c:numCache>
            </c:numRef>
          </c:val>
          <c:extLst xmlns:c16r2="http://schemas.microsoft.com/office/drawing/2015/06/chart">
            <c:ext xmlns:c16="http://schemas.microsoft.com/office/drawing/2014/chart" uri="{C3380CC4-5D6E-409C-BE32-E72D297353CC}">
              <c16:uniqueId val="{00000001-A6DB-4FE3-9952-00E9FA531098}"/>
            </c:ext>
          </c:extLst>
        </c:ser>
        <c:dLbls>
          <c:showLegendKey val="0"/>
          <c:showVal val="0"/>
          <c:showCatName val="0"/>
          <c:showSerName val="0"/>
          <c:showPercent val="0"/>
          <c:showBubbleSize val="0"/>
        </c:dLbls>
        <c:gapWidth val="150"/>
        <c:axId val="74115328"/>
        <c:axId val="74117120"/>
      </c:barChart>
      <c:catAx>
        <c:axId val="74115328"/>
        <c:scaling>
          <c:orientation val="minMax"/>
        </c:scaling>
        <c:delete val="0"/>
        <c:axPos val="b"/>
        <c:numFmt formatCode="General" sourceLinked="0"/>
        <c:majorTickMark val="out"/>
        <c:minorTickMark val="none"/>
        <c:tickLblPos val="nextTo"/>
        <c:crossAx val="74117120"/>
        <c:crosses val="autoZero"/>
        <c:auto val="1"/>
        <c:lblAlgn val="ctr"/>
        <c:lblOffset val="100"/>
        <c:noMultiLvlLbl val="0"/>
      </c:catAx>
      <c:valAx>
        <c:axId val="74117120"/>
        <c:scaling>
          <c:orientation val="minMax"/>
        </c:scaling>
        <c:delete val="0"/>
        <c:axPos val="l"/>
        <c:majorGridlines/>
        <c:numFmt formatCode="General" sourceLinked="1"/>
        <c:majorTickMark val="out"/>
        <c:minorTickMark val="none"/>
        <c:tickLblPos val="nextTo"/>
        <c:crossAx val="7411532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Sheet1!$A$11</c:f>
              <c:strCache>
                <c:ptCount val="1"/>
                <c:pt idx="0">
                  <c:v>7/8 Compact Pre-test</c:v>
                </c:pt>
              </c:strCache>
            </c:strRef>
          </c:tx>
          <c:spPr>
            <a:ln>
              <a:solidFill>
                <a:srgbClr val="000000"/>
              </a:solidFill>
            </a:ln>
          </c:spPr>
          <c:invertIfNegative val="0"/>
          <c:cat>
            <c:strRef>
              <c:f>Sheet1!$B$10:$F$10</c:f>
              <c:strCache>
                <c:ptCount val="5"/>
                <c:pt idx="0">
                  <c:v>Score 0</c:v>
                </c:pt>
                <c:pt idx="1">
                  <c:v>Score 1</c:v>
                </c:pt>
                <c:pt idx="2">
                  <c:v>Score 2</c:v>
                </c:pt>
                <c:pt idx="3">
                  <c:v>Score 3</c:v>
                </c:pt>
                <c:pt idx="4">
                  <c:v>Score 4</c:v>
                </c:pt>
              </c:strCache>
            </c:strRef>
          </c:cat>
          <c:val>
            <c:numRef>
              <c:f>Sheet1!$B$11:$F$11</c:f>
              <c:numCache>
                <c:formatCode>General</c:formatCode>
                <c:ptCount val="5"/>
                <c:pt idx="0">
                  <c:v>20</c:v>
                </c:pt>
                <c:pt idx="1">
                  <c:v>2</c:v>
                </c:pt>
                <c:pt idx="2">
                  <c:v>0</c:v>
                </c:pt>
                <c:pt idx="3">
                  <c:v>0</c:v>
                </c:pt>
                <c:pt idx="4">
                  <c:v>0</c:v>
                </c:pt>
              </c:numCache>
            </c:numRef>
          </c:val>
          <c:extLst xmlns:c16r2="http://schemas.microsoft.com/office/drawing/2015/06/chart">
            <c:ext xmlns:c16="http://schemas.microsoft.com/office/drawing/2014/chart" uri="{C3380CC4-5D6E-409C-BE32-E72D297353CC}">
              <c16:uniqueId val="{00000000-D481-4901-A1D8-0B9900A5C8C8}"/>
            </c:ext>
          </c:extLst>
        </c:ser>
        <c:ser>
          <c:idx val="1"/>
          <c:order val="1"/>
          <c:tx>
            <c:strRef>
              <c:f>Sheet1!$A$12</c:f>
              <c:strCache>
                <c:ptCount val="1"/>
                <c:pt idx="0">
                  <c:v>7/8 Comact Post-test</c:v>
                </c:pt>
              </c:strCache>
            </c:strRef>
          </c:tx>
          <c:spPr>
            <a:ln>
              <a:solidFill>
                <a:srgbClr val="000000"/>
              </a:solidFill>
            </a:ln>
          </c:spPr>
          <c:invertIfNegative val="0"/>
          <c:cat>
            <c:strRef>
              <c:f>Sheet1!$B$10:$F$10</c:f>
              <c:strCache>
                <c:ptCount val="5"/>
                <c:pt idx="0">
                  <c:v>Score 0</c:v>
                </c:pt>
                <c:pt idx="1">
                  <c:v>Score 1</c:v>
                </c:pt>
                <c:pt idx="2">
                  <c:v>Score 2</c:v>
                </c:pt>
                <c:pt idx="3">
                  <c:v>Score 3</c:v>
                </c:pt>
                <c:pt idx="4">
                  <c:v>Score 4</c:v>
                </c:pt>
              </c:strCache>
            </c:strRef>
          </c:cat>
          <c:val>
            <c:numRef>
              <c:f>Sheet1!$B$12:$F$12</c:f>
              <c:numCache>
                <c:formatCode>General</c:formatCode>
                <c:ptCount val="5"/>
                <c:pt idx="0">
                  <c:v>0</c:v>
                </c:pt>
                <c:pt idx="1">
                  <c:v>4</c:v>
                </c:pt>
                <c:pt idx="2">
                  <c:v>10</c:v>
                </c:pt>
                <c:pt idx="3">
                  <c:v>7</c:v>
                </c:pt>
                <c:pt idx="4">
                  <c:v>1</c:v>
                </c:pt>
              </c:numCache>
            </c:numRef>
          </c:val>
          <c:extLst xmlns:c16r2="http://schemas.microsoft.com/office/drawing/2015/06/chart">
            <c:ext xmlns:c16="http://schemas.microsoft.com/office/drawing/2014/chart" uri="{C3380CC4-5D6E-409C-BE32-E72D297353CC}">
              <c16:uniqueId val="{00000001-D481-4901-A1D8-0B9900A5C8C8}"/>
            </c:ext>
          </c:extLst>
        </c:ser>
        <c:dLbls>
          <c:showLegendKey val="0"/>
          <c:showVal val="0"/>
          <c:showCatName val="0"/>
          <c:showSerName val="0"/>
          <c:showPercent val="0"/>
          <c:showBubbleSize val="0"/>
        </c:dLbls>
        <c:gapWidth val="150"/>
        <c:axId val="75869184"/>
        <c:axId val="75879168"/>
      </c:barChart>
      <c:catAx>
        <c:axId val="75869184"/>
        <c:scaling>
          <c:orientation val="minMax"/>
        </c:scaling>
        <c:delete val="0"/>
        <c:axPos val="b"/>
        <c:numFmt formatCode="General" sourceLinked="0"/>
        <c:majorTickMark val="out"/>
        <c:minorTickMark val="none"/>
        <c:tickLblPos val="nextTo"/>
        <c:crossAx val="75879168"/>
        <c:crosses val="autoZero"/>
        <c:auto val="1"/>
        <c:lblAlgn val="ctr"/>
        <c:lblOffset val="100"/>
        <c:noMultiLvlLbl val="0"/>
      </c:catAx>
      <c:valAx>
        <c:axId val="75879168"/>
        <c:scaling>
          <c:orientation val="minMax"/>
        </c:scaling>
        <c:delete val="0"/>
        <c:axPos val="l"/>
        <c:majorGridlines/>
        <c:numFmt formatCode="General" sourceLinked="1"/>
        <c:majorTickMark val="out"/>
        <c:minorTickMark val="none"/>
        <c:tickLblPos val="nextTo"/>
        <c:crossAx val="7586918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Sheet1!$A$15</c:f>
              <c:strCache>
                <c:ptCount val="1"/>
                <c:pt idx="0">
                  <c:v>8th Grade Pre-test</c:v>
                </c:pt>
              </c:strCache>
            </c:strRef>
          </c:tx>
          <c:spPr>
            <a:ln>
              <a:solidFill>
                <a:srgbClr val="000000"/>
              </a:solidFill>
            </a:ln>
          </c:spPr>
          <c:invertIfNegative val="0"/>
          <c:cat>
            <c:strRef>
              <c:f>Sheet1!$B$14:$F$14</c:f>
              <c:strCache>
                <c:ptCount val="5"/>
                <c:pt idx="0">
                  <c:v>Score 0</c:v>
                </c:pt>
                <c:pt idx="1">
                  <c:v>Score 1</c:v>
                </c:pt>
                <c:pt idx="2">
                  <c:v>Score 2</c:v>
                </c:pt>
                <c:pt idx="3">
                  <c:v>Score 3</c:v>
                </c:pt>
                <c:pt idx="4">
                  <c:v>Score 4</c:v>
                </c:pt>
              </c:strCache>
            </c:strRef>
          </c:cat>
          <c:val>
            <c:numRef>
              <c:f>Sheet1!$B$15:$F$15</c:f>
              <c:numCache>
                <c:formatCode>General</c:formatCode>
                <c:ptCount val="5"/>
                <c:pt idx="0">
                  <c:v>109</c:v>
                </c:pt>
                <c:pt idx="1">
                  <c:v>24</c:v>
                </c:pt>
                <c:pt idx="2">
                  <c:v>1</c:v>
                </c:pt>
                <c:pt idx="3">
                  <c:v>0</c:v>
                </c:pt>
                <c:pt idx="4">
                  <c:v>0</c:v>
                </c:pt>
              </c:numCache>
            </c:numRef>
          </c:val>
          <c:extLst xmlns:c16r2="http://schemas.microsoft.com/office/drawing/2015/06/chart">
            <c:ext xmlns:c16="http://schemas.microsoft.com/office/drawing/2014/chart" uri="{C3380CC4-5D6E-409C-BE32-E72D297353CC}">
              <c16:uniqueId val="{00000000-62DB-49DD-BA4B-A6ACDAC60B29}"/>
            </c:ext>
          </c:extLst>
        </c:ser>
        <c:ser>
          <c:idx val="1"/>
          <c:order val="1"/>
          <c:tx>
            <c:strRef>
              <c:f>Sheet1!$A$16</c:f>
              <c:strCache>
                <c:ptCount val="1"/>
                <c:pt idx="0">
                  <c:v>8th Grade Post-test</c:v>
                </c:pt>
              </c:strCache>
            </c:strRef>
          </c:tx>
          <c:spPr>
            <a:ln>
              <a:solidFill>
                <a:srgbClr val="000000"/>
              </a:solidFill>
            </a:ln>
          </c:spPr>
          <c:invertIfNegative val="0"/>
          <c:cat>
            <c:strRef>
              <c:f>Sheet1!$B$14:$F$14</c:f>
              <c:strCache>
                <c:ptCount val="5"/>
                <c:pt idx="0">
                  <c:v>Score 0</c:v>
                </c:pt>
                <c:pt idx="1">
                  <c:v>Score 1</c:v>
                </c:pt>
                <c:pt idx="2">
                  <c:v>Score 2</c:v>
                </c:pt>
                <c:pt idx="3">
                  <c:v>Score 3</c:v>
                </c:pt>
                <c:pt idx="4">
                  <c:v>Score 4</c:v>
                </c:pt>
              </c:strCache>
            </c:strRef>
          </c:cat>
          <c:val>
            <c:numRef>
              <c:f>Sheet1!$B$16:$F$16</c:f>
              <c:numCache>
                <c:formatCode>General</c:formatCode>
                <c:ptCount val="5"/>
                <c:pt idx="0">
                  <c:v>2</c:v>
                </c:pt>
                <c:pt idx="1">
                  <c:v>5</c:v>
                </c:pt>
                <c:pt idx="2">
                  <c:v>10</c:v>
                </c:pt>
                <c:pt idx="3">
                  <c:v>63</c:v>
                </c:pt>
                <c:pt idx="4">
                  <c:v>52</c:v>
                </c:pt>
              </c:numCache>
            </c:numRef>
          </c:val>
          <c:extLst xmlns:c16r2="http://schemas.microsoft.com/office/drawing/2015/06/chart">
            <c:ext xmlns:c16="http://schemas.microsoft.com/office/drawing/2014/chart" uri="{C3380CC4-5D6E-409C-BE32-E72D297353CC}">
              <c16:uniqueId val="{00000001-62DB-49DD-BA4B-A6ACDAC60B29}"/>
            </c:ext>
          </c:extLst>
        </c:ser>
        <c:dLbls>
          <c:showLegendKey val="0"/>
          <c:showVal val="0"/>
          <c:showCatName val="0"/>
          <c:showSerName val="0"/>
          <c:showPercent val="0"/>
          <c:showBubbleSize val="0"/>
        </c:dLbls>
        <c:gapWidth val="150"/>
        <c:axId val="76300288"/>
        <c:axId val="76301824"/>
      </c:barChart>
      <c:catAx>
        <c:axId val="76300288"/>
        <c:scaling>
          <c:orientation val="minMax"/>
        </c:scaling>
        <c:delete val="0"/>
        <c:axPos val="b"/>
        <c:numFmt formatCode="General" sourceLinked="0"/>
        <c:majorTickMark val="out"/>
        <c:minorTickMark val="none"/>
        <c:tickLblPos val="nextTo"/>
        <c:crossAx val="76301824"/>
        <c:crosses val="autoZero"/>
        <c:auto val="1"/>
        <c:lblAlgn val="ctr"/>
        <c:lblOffset val="100"/>
        <c:noMultiLvlLbl val="0"/>
      </c:catAx>
      <c:valAx>
        <c:axId val="76301824"/>
        <c:scaling>
          <c:orientation val="minMax"/>
        </c:scaling>
        <c:delete val="0"/>
        <c:axPos val="l"/>
        <c:majorGridlines/>
        <c:numFmt formatCode="General" sourceLinked="1"/>
        <c:majorTickMark val="out"/>
        <c:minorTickMark val="none"/>
        <c:tickLblPos val="nextTo"/>
        <c:crossAx val="7630028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6th Grade</c:v>
                </c:pt>
              </c:strCache>
            </c:strRef>
          </c:tx>
          <c:spPr>
            <a:ln>
              <a:solidFill>
                <a:srgbClr val="000000"/>
              </a:solidFill>
            </a:ln>
          </c:spPr>
          <c:invertIfNegative val="0"/>
          <c:cat>
            <c:strRef>
              <c:f>Sheet1!$A$2:$A$3</c:f>
              <c:strCache>
                <c:ptCount val="2"/>
                <c:pt idx="0">
                  <c:v>At or Above</c:v>
                </c:pt>
                <c:pt idx="1">
                  <c:v>Below</c:v>
                </c:pt>
              </c:strCache>
            </c:strRef>
          </c:cat>
          <c:val>
            <c:numRef>
              <c:f>Sheet1!$B$2:$B$3</c:f>
              <c:numCache>
                <c:formatCode>General</c:formatCode>
                <c:ptCount val="2"/>
                <c:pt idx="0">
                  <c:v>7.3</c:v>
                </c:pt>
                <c:pt idx="1">
                  <c:v>92.7</c:v>
                </c:pt>
              </c:numCache>
            </c:numRef>
          </c:val>
          <c:extLst xmlns:c16r2="http://schemas.microsoft.com/office/drawing/2015/06/chart">
            <c:ext xmlns:c16="http://schemas.microsoft.com/office/drawing/2014/chart" uri="{C3380CC4-5D6E-409C-BE32-E72D297353CC}">
              <c16:uniqueId val="{00000000-FE57-49B0-BF08-3C7AF3DBC92E}"/>
            </c:ext>
          </c:extLst>
        </c:ser>
        <c:ser>
          <c:idx val="1"/>
          <c:order val="1"/>
          <c:tx>
            <c:strRef>
              <c:f>Sheet1!$C$1</c:f>
              <c:strCache>
                <c:ptCount val="1"/>
                <c:pt idx="0">
                  <c:v>7th Grade</c:v>
                </c:pt>
              </c:strCache>
            </c:strRef>
          </c:tx>
          <c:spPr>
            <a:ln>
              <a:solidFill>
                <a:srgbClr val="000000"/>
              </a:solidFill>
            </a:ln>
          </c:spPr>
          <c:invertIfNegative val="0"/>
          <c:cat>
            <c:strRef>
              <c:f>Sheet1!$A$2:$A$3</c:f>
              <c:strCache>
                <c:ptCount val="2"/>
                <c:pt idx="0">
                  <c:v>At or Above</c:v>
                </c:pt>
                <c:pt idx="1">
                  <c:v>Below</c:v>
                </c:pt>
              </c:strCache>
            </c:strRef>
          </c:cat>
          <c:val>
            <c:numRef>
              <c:f>Sheet1!$C$2:$C$3</c:f>
              <c:numCache>
                <c:formatCode>General</c:formatCode>
                <c:ptCount val="2"/>
                <c:pt idx="0">
                  <c:v>5</c:v>
                </c:pt>
                <c:pt idx="1">
                  <c:v>95</c:v>
                </c:pt>
              </c:numCache>
            </c:numRef>
          </c:val>
          <c:extLst xmlns:c16r2="http://schemas.microsoft.com/office/drawing/2015/06/chart">
            <c:ext xmlns:c16="http://schemas.microsoft.com/office/drawing/2014/chart" uri="{C3380CC4-5D6E-409C-BE32-E72D297353CC}">
              <c16:uniqueId val="{00000001-FE57-49B0-BF08-3C7AF3DBC92E}"/>
            </c:ext>
          </c:extLst>
        </c:ser>
        <c:ser>
          <c:idx val="2"/>
          <c:order val="2"/>
          <c:tx>
            <c:strRef>
              <c:f>Sheet1!$D$1</c:f>
              <c:strCache>
                <c:ptCount val="1"/>
                <c:pt idx="0">
                  <c:v>8th Grade</c:v>
                </c:pt>
              </c:strCache>
            </c:strRef>
          </c:tx>
          <c:spPr>
            <a:ln>
              <a:solidFill>
                <a:srgbClr val="000000"/>
              </a:solidFill>
            </a:ln>
          </c:spPr>
          <c:invertIfNegative val="0"/>
          <c:cat>
            <c:strRef>
              <c:f>Sheet1!$A$2:$A$3</c:f>
              <c:strCache>
                <c:ptCount val="2"/>
                <c:pt idx="0">
                  <c:v>At or Above</c:v>
                </c:pt>
                <c:pt idx="1">
                  <c:v>Below</c:v>
                </c:pt>
              </c:strCache>
            </c:strRef>
          </c:cat>
          <c:val>
            <c:numRef>
              <c:f>Sheet1!$D$2:$D$3</c:f>
              <c:numCache>
                <c:formatCode>General</c:formatCode>
                <c:ptCount val="2"/>
                <c:pt idx="0">
                  <c:v>51.1</c:v>
                </c:pt>
                <c:pt idx="1">
                  <c:v>48.9</c:v>
                </c:pt>
              </c:numCache>
            </c:numRef>
          </c:val>
          <c:extLst xmlns:c16r2="http://schemas.microsoft.com/office/drawing/2015/06/chart">
            <c:ext xmlns:c16="http://schemas.microsoft.com/office/drawing/2014/chart" uri="{C3380CC4-5D6E-409C-BE32-E72D297353CC}">
              <c16:uniqueId val="{00000002-FE57-49B0-BF08-3C7AF3DBC92E}"/>
            </c:ext>
          </c:extLst>
        </c:ser>
        <c:dLbls>
          <c:showLegendKey val="0"/>
          <c:showVal val="0"/>
          <c:showCatName val="0"/>
          <c:showSerName val="0"/>
          <c:showPercent val="0"/>
          <c:showBubbleSize val="0"/>
        </c:dLbls>
        <c:gapWidth val="150"/>
        <c:axId val="133213568"/>
        <c:axId val="133215360"/>
      </c:barChart>
      <c:catAx>
        <c:axId val="133213568"/>
        <c:scaling>
          <c:orientation val="minMax"/>
        </c:scaling>
        <c:delete val="0"/>
        <c:axPos val="b"/>
        <c:numFmt formatCode="General" sourceLinked="0"/>
        <c:majorTickMark val="out"/>
        <c:minorTickMark val="none"/>
        <c:tickLblPos val="nextTo"/>
        <c:crossAx val="133215360"/>
        <c:crosses val="autoZero"/>
        <c:auto val="1"/>
        <c:lblAlgn val="ctr"/>
        <c:lblOffset val="100"/>
        <c:noMultiLvlLbl val="0"/>
      </c:catAx>
      <c:valAx>
        <c:axId val="133215360"/>
        <c:scaling>
          <c:orientation val="minMax"/>
        </c:scaling>
        <c:delete val="0"/>
        <c:axPos val="l"/>
        <c:majorGridlines/>
        <c:numFmt formatCode="General" sourceLinked="1"/>
        <c:majorTickMark val="out"/>
        <c:minorTickMark val="none"/>
        <c:tickLblPos val="nextTo"/>
        <c:crossAx val="13321356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Claim</c:v>
                </c:pt>
              </c:strCache>
            </c:strRef>
          </c:tx>
          <c:spPr>
            <a:ln>
              <a:solidFill>
                <a:srgbClr val="000000"/>
              </a:solidFill>
            </a:ln>
          </c:spPr>
          <c:invertIfNegative val="0"/>
          <c:cat>
            <c:strRef>
              <c:f>Sheet1!$A$2:$A$3</c:f>
              <c:strCache>
                <c:ptCount val="2"/>
                <c:pt idx="0">
                  <c:v>Science</c:v>
                </c:pt>
                <c:pt idx="1">
                  <c:v>Coordinated</c:v>
                </c:pt>
              </c:strCache>
            </c:strRef>
          </c:cat>
          <c:val>
            <c:numRef>
              <c:f>Sheet1!$B$2:$B$3</c:f>
              <c:numCache>
                <c:formatCode>General</c:formatCode>
                <c:ptCount val="2"/>
                <c:pt idx="0">
                  <c:v>26.85</c:v>
                </c:pt>
                <c:pt idx="1">
                  <c:v>20</c:v>
                </c:pt>
              </c:numCache>
            </c:numRef>
          </c:val>
          <c:extLst xmlns:c16r2="http://schemas.microsoft.com/office/drawing/2015/06/chart">
            <c:ext xmlns:c16="http://schemas.microsoft.com/office/drawing/2014/chart" uri="{C3380CC4-5D6E-409C-BE32-E72D297353CC}">
              <c16:uniqueId val="{00000000-C452-42C7-8BF8-DD67DCD25821}"/>
            </c:ext>
          </c:extLst>
        </c:ser>
        <c:ser>
          <c:idx val="1"/>
          <c:order val="1"/>
          <c:tx>
            <c:strRef>
              <c:f>Sheet1!$C$1</c:f>
              <c:strCache>
                <c:ptCount val="1"/>
                <c:pt idx="0">
                  <c:v>Evidence</c:v>
                </c:pt>
              </c:strCache>
            </c:strRef>
          </c:tx>
          <c:spPr>
            <a:ln>
              <a:solidFill>
                <a:srgbClr val="000000"/>
              </a:solidFill>
            </a:ln>
          </c:spPr>
          <c:invertIfNegative val="0"/>
          <c:cat>
            <c:strRef>
              <c:f>Sheet1!$A$2:$A$3</c:f>
              <c:strCache>
                <c:ptCount val="2"/>
                <c:pt idx="0">
                  <c:v>Science</c:v>
                </c:pt>
                <c:pt idx="1">
                  <c:v>Coordinated</c:v>
                </c:pt>
              </c:strCache>
            </c:strRef>
          </c:cat>
          <c:val>
            <c:numRef>
              <c:f>Sheet1!$C$2:$C$3</c:f>
              <c:numCache>
                <c:formatCode>General</c:formatCode>
                <c:ptCount val="2"/>
                <c:pt idx="0">
                  <c:v>46.5</c:v>
                </c:pt>
                <c:pt idx="1">
                  <c:v>40</c:v>
                </c:pt>
              </c:numCache>
            </c:numRef>
          </c:val>
          <c:extLst xmlns:c16r2="http://schemas.microsoft.com/office/drawing/2015/06/chart">
            <c:ext xmlns:c16="http://schemas.microsoft.com/office/drawing/2014/chart" uri="{C3380CC4-5D6E-409C-BE32-E72D297353CC}">
              <c16:uniqueId val="{00000001-C452-42C7-8BF8-DD67DCD25821}"/>
            </c:ext>
          </c:extLst>
        </c:ser>
        <c:ser>
          <c:idx val="2"/>
          <c:order val="2"/>
          <c:tx>
            <c:strRef>
              <c:f>Sheet1!$D$1</c:f>
              <c:strCache>
                <c:ptCount val="1"/>
                <c:pt idx="0">
                  <c:v>Reasoning</c:v>
                </c:pt>
              </c:strCache>
            </c:strRef>
          </c:tx>
          <c:spPr>
            <a:ln>
              <a:solidFill>
                <a:srgbClr val="000000"/>
              </a:solidFill>
            </a:ln>
          </c:spPr>
          <c:invertIfNegative val="0"/>
          <c:cat>
            <c:strRef>
              <c:f>Sheet1!$A$2:$A$3</c:f>
              <c:strCache>
                <c:ptCount val="2"/>
                <c:pt idx="0">
                  <c:v>Science</c:v>
                </c:pt>
                <c:pt idx="1">
                  <c:v>Coordinated</c:v>
                </c:pt>
              </c:strCache>
            </c:strRef>
          </c:cat>
          <c:val>
            <c:numRef>
              <c:f>Sheet1!$D$2:$D$3</c:f>
              <c:numCache>
                <c:formatCode>General</c:formatCode>
                <c:ptCount val="2"/>
                <c:pt idx="0">
                  <c:v>73.849999999999994</c:v>
                </c:pt>
                <c:pt idx="1">
                  <c:v>82</c:v>
                </c:pt>
              </c:numCache>
            </c:numRef>
          </c:val>
          <c:extLst xmlns:c16r2="http://schemas.microsoft.com/office/drawing/2015/06/chart">
            <c:ext xmlns:c16="http://schemas.microsoft.com/office/drawing/2014/chart" uri="{C3380CC4-5D6E-409C-BE32-E72D297353CC}">
              <c16:uniqueId val="{00000002-C452-42C7-8BF8-DD67DCD25821}"/>
            </c:ext>
          </c:extLst>
        </c:ser>
        <c:dLbls>
          <c:showLegendKey val="0"/>
          <c:showVal val="0"/>
          <c:showCatName val="0"/>
          <c:showSerName val="0"/>
          <c:showPercent val="0"/>
          <c:showBubbleSize val="0"/>
        </c:dLbls>
        <c:gapWidth val="150"/>
        <c:axId val="133588096"/>
        <c:axId val="133589632"/>
      </c:barChart>
      <c:catAx>
        <c:axId val="133588096"/>
        <c:scaling>
          <c:orientation val="minMax"/>
        </c:scaling>
        <c:delete val="0"/>
        <c:axPos val="b"/>
        <c:numFmt formatCode="General" sourceLinked="0"/>
        <c:majorTickMark val="out"/>
        <c:minorTickMark val="none"/>
        <c:tickLblPos val="nextTo"/>
        <c:crossAx val="133589632"/>
        <c:crosses val="autoZero"/>
        <c:auto val="1"/>
        <c:lblAlgn val="ctr"/>
        <c:lblOffset val="100"/>
        <c:noMultiLvlLbl val="0"/>
      </c:catAx>
      <c:valAx>
        <c:axId val="133589632"/>
        <c:scaling>
          <c:orientation val="minMax"/>
        </c:scaling>
        <c:delete val="0"/>
        <c:axPos val="l"/>
        <c:majorGridlines/>
        <c:numFmt formatCode="General" sourceLinked="1"/>
        <c:majorTickMark val="out"/>
        <c:minorTickMark val="none"/>
        <c:tickLblPos val="nextTo"/>
        <c:crossAx val="13358809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Honors Eng</c:v>
                </c:pt>
              </c:strCache>
            </c:strRef>
          </c:tx>
          <c:spPr>
            <a:ln>
              <a:solidFill>
                <a:srgbClr val="000000"/>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c:f>
              <c:numCache>
                <c:formatCode>General</c:formatCode>
                <c:ptCount val="1"/>
              </c:numCache>
            </c:numRef>
          </c:cat>
          <c:val>
            <c:numRef>
              <c:f>Sheet1!$B$2</c:f>
              <c:numCache>
                <c:formatCode>General</c:formatCode>
                <c:ptCount val="1"/>
                <c:pt idx="0">
                  <c:v>25</c:v>
                </c:pt>
              </c:numCache>
            </c:numRef>
          </c:val>
          <c:extLst xmlns:c16r2="http://schemas.microsoft.com/office/drawing/2015/06/chart">
            <c:ext xmlns:c16="http://schemas.microsoft.com/office/drawing/2014/chart" uri="{C3380CC4-5D6E-409C-BE32-E72D297353CC}">
              <c16:uniqueId val="{00000000-7131-4FEC-987E-D19C7634C2D6}"/>
            </c:ext>
          </c:extLst>
        </c:ser>
        <c:ser>
          <c:idx val="1"/>
          <c:order val="1"/>
          <c:tx>
            <c:strRef>
              <c:f>Sheet1!$C$1</c:f>
              <c:strCache>
                <c:ptCount val="1"/>
                <c:pt idx="0">
                  <c:v>Algebra or Geometry</c:v>
                </c:pt>
              </c:strCache>
            </c:strRef>
          </c:tx>
          <c:spPr>
            <a:ln>
              <a:solidFill>
                <a:srgbClr val="000000"/>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c:f>
              <c:numCache>
                <c:formatCode>General</c:formatCode>
                <c:ptCount val="1"/>
              </c:numCache>
            </c:numRef>
          </c:cat>
          <c:val>
            <c:numRef>
              <c:f>Sheet1!$C$2</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1-7131-4FEC-987E-D19C7634C2D6}"/>
            </c:ext>
          </c:extLst>
        </c:ser>
        <c:ser>
          <c:idx val="2"/>
          <c:order val="2"/>
          <c:tx>
            <c:strRef>
              <c:f>Sheet1!$D$1</c:f>
              <c:strCache>
                <c:ptCount val="1"/>
                <c:pt idx="0">
                  <c:v>Coordinated Science</c:v>
                </c:pt>
              </c:strCache>
            </c:strRef>
          </c:tx>
          <c:spPr>
            <a:ln>
              <a:solidFill>
                <a:srgbClr val="000000"/>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c:f>
              <c:numCache>
                <c:formatCode>General</c:formatCode>
                <c:ptCount val="1"/>
              </c:numCache>
            </c:numRef>
          </c:cat>
          <c:val>
            <c:numRef>
              <c:f>Sheet1!$D$2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7131-4FEC-987E-D19C7634C2D6}"/>
            </c:ext>
          </c:extLst>
        </c:ser>
        <c:dLbls>
          <c:showLegendKey val="0"/>
          <c:showVal val="0"/>
          <c:showCatName val="0"/>
          <c:showSerName val="0"/>
          <c:showPercent val="0"/>
          <c:showBubbleSize val="0"/>
        </c:dLbls>
        <c:gapWidth val="150"/>
        <c:axId val="131829120"/>
        <c:axId val="131835008"/>
      </c:barChart>
      <c:catAx>
        <c:axId val="131829120"/>
        <c:scaling>
          <c:orientation val="minMax"/>
        </c:scaling>
        <c:delete val="0"/>
        <c:axPos val="b"/>
        <c:numFmt formatCode="General" sourceLinked="1"/>
        <c:majorTickMark val="out"/>
        <c:minorTickMark val="none"/>
        <c:tickLblPos val="nextTo"/>
        <c:crossAx val="131835008"/>
        <c:crosses val="autoZero"/>
        <c:auto val="1"/>
        <c:lblAlgn val="ctr"/>
        <c:lblOffset val="100"/>
        <c:noMultiLvlLbl val="0"/>
      </c:catAx>
      <c:valAx>
        <c:axId val="131835008"/>
        <c:scaling>
          <c:orientation val="minMax"/>
        </c:scaling>
        <c:delete val="0"/>
        <c:axPos val="l"/>
        <c:majorGridlines/>
        <c:numFmt formatCode="General" sourceLinked="1"/>
        <c:majorTickMark val="out"/>
        <c:minorTickMark val="none"/>
        <c:tickLblPos val="nextTo"/>
        <c:crossAx val="13182912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5349595259961998E-2"/>
          <c:y val="3.5907041097689697E-2"/>
          <c:w val="0.67678106295879903"/>
          <c:h val="0.87313608976151902"/>
        </c:manualLayout>
      </c:layout>
      <c:barChart>
        <c:barDir val="col"/>
        <c:grouping val="clustered"/>
        <c:varyColors val="0"/>
        <c:ser>
          <c:idx val="0"/>
          <c:order val="0"/>
          <c:tx>
            <c:strRef>
              <c:f>Sheet1!$B$1</c:f>
              <c:strCache>
                <c:ptCount val="1"/>
                <c:pt idx="0">
                  <c:v>Math 6/7</c:v>
                </c:pt>
              </c:strCache>
            </c:strRef>
          </c:tx>
          <c:spPr>
            <a:ln>
              <a:solidFill>
                <a:srgbClr val="000000"/>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c:f>
              <c:numCache>
                <c:formatCode>General</c:formatCode>
                <c:ptCount val="1"/>
              </c:numCache>
            </c:numRef>
          </c:cat>
          <c:val>
            <c:numRef>
              <c:f>Sheet1!$B$2</c:f>
              <c:numCache>
                <c:formatCode>General</c:formatCode>
                <c:ptCount val="1"/>
                <c:pt idx="0">
                  <c:v>13</c:v>
                </c:pt>
              </c:numCache>
            </c:numRef>
          </c:val>
          <c:extLst xmlns:c16r2="http://schemas.microsoft.com/office/drawing/2015/06/chart">
            <c:ext xmlns:c16="http://schemas.microsoft.com/office/drawing/2014/chart" uri="{C3380CC4-5D6E-409C-BE32-E72D297353CC}">
              <c16:uniqueId val="{00000000-DD44-4774-B181-834C392B7A22}"/>
            </c:ext>
          </c:extLst>
        </c:ser>
        <c:ser>
          <c:idx val="1"/>
          <c:order val="1"/>
          <c:tx>
            <c:strRef>
              <c:f>Sheet1!$C$1</c:f>
              <c:strCache>
                <c:ptCount val="1"/>
                <c:pt idx="0">
                  <c:v>Math 7/8</c:v>
                </c:pt>
              </c:strCache>
            </c:strRef>
          </c:tx>
          <c:spPr>
            <a:ln>
              <a:solidFill>
                <a:srgbClr val="000000"/>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c:f>
              <c:numCache>
                <c:formatCode>General</c:formatCode>
                <c:ptCount val="1"/>
              </c:numCache>
            </c:numRef>
          </c:cat>
          <c:val>
            <c:numRef>
              <c:f>Sheet1!$C$2</c:f>
              <c:numCache>
                <c:formatCode>General</c:formatCode>
                <c:ptCount val="1"/>
                <c:pt idx="0">
                  <c:v>14</c:v>
                </c:pt>
              </c:numCache>
            </c:numRef>
          </c:val>
          <c:extLst xmlns:c16r2="http://schemas.microsoft.com/office/drawing/2015/06/chart">
            <c:ext xmlns:c16="http://schemas.microsoft.com/office/drawing/2014/chart" uri="{C3380CC4-5D6E-409C-BE32-E72D297353CC}">
              <c16:uniqueId val="{00000001-DD44-4774-B181-834C392B7A22}"/>
            </c:ext>
          </c:extLst>
        </c:ser>
        <c:ser>
          <c:idx val="2"/>
          <c:order val="2"/>
          <c:tx>
            <c:strRef>
              <c:f>Sheet1!$D$1</c:f>
              <c:strCache>
                <c:ptCount val="1"/>
                <c:pt idx="0">
                  <c:v>Honors 6</c:v>
                </c:pt>
              </c:strCache>
            </c:strRef>
          </c:tx>
          <c:spPr>
            <a:ln>
              <a:solidFill>
                <a:srgbClr val="000000"/>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c:f>
              <c:numCache>
                <c:formatCode>General</c:formatCode>
                <c:ptCount val="1"/>
              </c:numCache>
            </c:numRef>
          </c:cat>
          <c:val>
            <c:numRef>
              <c:f>Sheet1!$D$2</c:f>
              <c:numCache>
                <c:formatCode>General</c:formatCode>
                <c:ptCount val="1"/>
                <c:pt idx="0">
                  <c:v>13</c:v>
                </c:pt>
              </c:numCache>
            </c:numRef>
          </c:val>
          <c:extLst xmlns:c16r2="http://schemas.microsoft.com/office/drawing/2015/06/chart">
            <c:ext xmlns:c16="http://schemas.microsoft.com/office/drawing/2014/chart" uri="{C3380CC4-5D6E-409C-BE32-E72D297353CC}">
              <c16:uniqueId val="{00000002-DD44-4774-B181-834C392B7A22}"/>
            </c:ext>
          </c:extLst>
        </c:ser>
        <c:ser>
          <c:idx val="3"/>
          <c:order val="3"/>
          <c:tx>
            <c:strRef>
              <c:f>Sheet1!$E$1</c:f>
              <c:strCache>
                <c:ptCount val="1"/>
                <c:pt idx="0">
                  <c:v>Honors 7</c:v>
                </c:pt>
              </c:strCache>
            </c:strRef>
          </c:tx>
          <c:spPr>
            <a:ln>
              <a:solidFill>
                <a:srgbClr val="000000"/>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c:f>
              <c:numCache>
                <c:formatCode>General</c:formatCode>
                <c:ptCount val="1"/>
              </c:numCache>
            </c:numRef>
          </c:cat>
          <c:val>
            <c:numRef>
              <c:f>Sheet1!$E$2</c:f>
              <c:numCache>
                <c:formatCode>General</c:formatCode>
                <c:ptCount val="1"/>
                <c:pt idx="0">
                  <c:v>21</c:v>
                </c:pt>
              </c:numCache>
            </c:numRef>
          </c:val>
          <c:extLst xmlns:c16r2="http://schemas.microsoft.com/office/drawing/2015/06/chart">
            <c:ext xmlns:c16="http://schemas.microsoft.com/office/drawing/2014/chart" uri="{C3380CC4-5D6E-409C-BE32-E72D297353CC}">
              <c16:uniqueId val="{00000003-DD44-4774-B181-834C392B7A22}"/>
            </c:ext>
          </c:extLst>
        </c:ser>
        <c:ser>
          <c:idx val="4"/>
          <c:order val="4"/>
          <c:tx>
            <c:strRef>
              <c:f>Sheet1!$F$1</c:f>
              <c:strCache>
                <c:ptCount val="1"/>
                <c:pt idx="0">
                  <c:v>English 1</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c:f>
              <c:numCache>
                <c:formatCode>General</c:formatCode>
                <c:ptCount val="1"/>
              </c:numCache>
            </c:numRef>
          </c:cat>
          <c:val>
            <c:numRef>
              <c:f>Sheet1!$F$2</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4-DD44-4774-B181-834C392B7A22}"/>
            </c:ext>
          </c:extLst>
        </c:ser>
        <c:ser>
          <c:idx val="5"/>
          <c:order val="5"/>
          <c:tx>
            <c:strRef>
              <c:f>Sheet1!$G$1</c:f>
              <c:strCache>
                <c:ptCount val="1"/>
                <c:pt idx="0">
                  <c:v>Algebra </c:v>
                </c:pt>
              </c:strCache>
            </c:strRef>
          </c:tx>
          <c:spPr>
            <a:ln>
              <a:solidFill>
                <a:srgbClr val="000000"/>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c:f>
              <c:numCache>
                <c:formatCode>General</c:formatCode>
                <c:ptCount val="1"/>
              </c:numCache>
            </c:numRef>
          </c:cat>
          <c:val>
            <c:numRef>
              <c:f>Sheet1!$G$2</c:f>
              <c:numCache>
                <c:formatCode>General</c:formatCode>
                <c:ptCount val="1"/>
                <c:pt idx="0">
                  <c:v>20</c:v>
                </c:pt>
              </c:numCache>
            </c:numRef>
          </c:val>
          <c:extLst xmlns:c16r2="http://schemas.microsoft.com/office/drawing/2015/06/chart">
            <c:ext xmlns:c16="http://schemas.microsoft.com/office/drawing/2014/chart" uri="{C3380CC4-5D6E-409C-BE32-E72D297353CC}">
              <c16:uniqueId val="{00000005-DD44-4774-B181-834C392B7A22}"/>
            </c:ext>
          </c:extLst>
        </c:ser>
        <c:ser>
          <c:idx val="6"/>
          <c:order val="6"/>
          <c:tx>
            <c:strRef>
              <c:f>Sheet1!$H$1</c:f>
              <c:strCache>
                <c:ptCount val="1"/>
                <c:pt idx="0">
                  <c:v>Cord. Sci, Geometry and Algebra 2</c:v>
                </c:pt>
              </c:strCache>
            </c:strRef>
          </c:tx>
          <c:invertIfNegative val="0"/>
          <c:cat>
            <c:numRef>
              <c:f>Sheet1!$A$2</c:f>
              <c:numCache>
                <c:formatCode>General</c:formatCode>
                <c:ptCount val="1"/>
              </c:numCache>
            </c:numRef>
          </c:cat>
          <c:val>
            <c:numRef>
              <c:f>Sheet1!$H$2</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6-DD44-4774-B181-834C392B7A22}"/>
            </c:ext>
          </c:extLst>
        </c:ser>
        <c:dLbls>
          <c:showLegendKey val="0"/>
          <c:showVal val="0"/>
          <c:showCatName val="0"/>
          <c:showSerName val="0"/>
          <c:showPercent val="0"/>
          <c:showBubbleSize val="0"/>
        </c:dLbls>
        <c:gapWidth val="150"/>
        <c:axId val="131541248"/>
        <c:axId val="131559424"/>
      </c:barChart>
      <c:catAx>
        <c:axId val="131541248"/>
        <c:scaling>
          <c:orientation val="minMax"/>
        </c:scaling>
        <c:delete val="0"/>
        <c:axPos val="b"/>
        <c:numFmt formatCode="General" sourceLinked="1"/>
        <c:majorTickMark val="out"/>
        <c:minorTickMark val="none"/>
        <c:tickLblPos val="nextTo"/>
        <c:crossAx val="131559424"/>
        <c:crosses val="autoZero"/>
        <c:auto val="1"/>
        <c:lblAlgn val="ctr"/>
        <c:lblOffset val="100"/>
        <c:noMultiLvlLbl val="0"/>
      </c:catAx>
      <c:valAx>
        <c:axId val="131559424"/>
        <c:scaling>
          <c:orientation val="minMax"/>
        </c:scaling>
        <c:delete val="0"/>
        <c:axPos val="l"/>
        <c:majorGridlines/>
        <c:numFmt formatCode="General" sourceLinked="1"/>
        <c:majorTickMark val="out"/>
        <c:minorTickMark val="none"/>
        <c:tickLblPos val="nextTo"/>
        <c:crossAx val="131541248"/>
        <c:crosses val="autoZero"/>
        <c:crossBetween val="between"/>
      </c:valAx>
    </c:plotArea>
    <c:legend>
      <c:legendPos val="r"/>
      <c:layout>
        <c:manualLayout>
          <c:xMode val="edge"/>
          <c:yMode val="edge"/>
          <c:x val="0.70121556775100102"/>
          <c:y val="5.3797452930884102E-2"/>
          <c:w val="0.28756108769232103"/>
          <c:h val="0.936971297952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Ideas</c:v>
                </c:pt>
              </c:strCache>
            </c:strRef>
          </c:tx>
          <c:spPr>
            <a:ln>
              <a:solidFill>
                <a:srgbClr val="000000"/>
              </a:solidFill>
            </a:ln>
          </c:spPr>
          <c:invertIfNegative val="0"/>
          <c:cat>
            <c:strRef>
              <c:f>Sheet1!$A$2:$A$3</c:f>
              <c:strCache>
                <c:ptCount val="2"/>
                <c:pt idx="0">
                  <c:v>6th</c:v>
                </c:pt>
                <c:pt idx="1">
                  <c:v>7th</c:v>
                </c:pt>
              </c:strCache>
            </c:strRef>
          </c:cat>
          <c:val>
            <c:numRef>
              <c:f>Sheet1!$B$2:$B$3</c:f>
              <c:numCache>
                <c:formatCode>General</c:formatCode>
                <c:ptCount val="2"/>
                <c:pt idx="0">
                  <c:v>40</c:v>
                </c:pt>
                <c:pt idx="1">
                  <c:v>23</c:v>
                </c:pt>
              </c:numCache>
            </c:numRef>
          </c:val>
          <c:extLst xmlns:c16r2="http://schemas.microsoft.com/office/drawing/2015/06/chart">
            <c:ext xmlns:c16="http://schemas.microsoft.com/office/drawing/2014/chart" uri="{C3380CC4-5D6E-409C-BE32-E72D297353CC}">
              <c16:uniqueId val="{00000000-F00B-4071-BDDA-C15D29359B53}"/>
            </c:ext>
          </c:extLst>
        </c:ser>
        <c:ser>
          <c:idx val="1"/>
          <c:order val="1"/>
          <c:tx>
            <c:strRef>
              <c:f>Sheet1!$C$1</c:f>
              <c:strCache>
                <c:ptCount val="1"/>
                <c:pt idx="0">
                  <c:v>Structure</c:v>
                </c:pt>
              </c:strCache>
            </c:strRef>
          </c:tx>
          <c:spPr>
            <a:ln>
              <a:solidFill>
                <a:srgbClr val="000000"/>
              </a:solidFill>
            </a:ln>
          </c:spPr>
          <c:invertIfNegative val="0"/>
          <c:cat>
            <c:strRef>
              <c:f>Sheet1!$A$2:$A$3</c:f>
              <c:strCache>
                <c:ptCount val="2"/>
                <c:pt idx="0">
                  <c:v>6th</c:v>
                </c:pt>
                <c:pt idx="1">
                  <c:v>7th</c:v>
                </c:pt>
              </c:strCache>
            </c:strRef>
          </c:cat>
          <c:val>
            <c:numRef>
              <c:f>Sheet1!$C$2:$C$3</c:f>
              <c:numCache>
                <c:formatCode>General</c:formatCode>
                <c:ptCount val="2"/>
                <c:pt idx="0">
                  <c:v>41</c:v>
                </c:pt>
                <c:pt idx="1">
                  <c:v>19</c:v>
                </c:pt>
              </c:numCache>
            </c:numRef>
          </c:val>
          <c:extLst xmlns:c16r2="http://schemas.microsoft.com/office/drawing/2015/06/chart">
            <c:ext xmlns:c16="http://schemas.microsoft.com/office/drawing/2014/chart" uri="{C3380CC4-5D6E-409C-BE32-E72D297353CC}">
              <c16:uniqueId val="{00000001-F00B-4071-BDDA-C15D29359B53}"/>
            </c:ext>
          </c:extLst>
        </c:ser>
        <c:ser>
          <c:idx val="2"/>
          <c:order val="2"/>
          <c:tx>
            <c:strRef>
              <c:f>Sheet1!$D$1</c:f>
              <c:strCache>
                <c:ptCount val="1"/>
                <c:pt idx="0">
                  <c:v>Language</c:v>
                </c:pt>
              </c:strCache>
            </c:strRef>
          </c:tx>
          <c:spPr>
            <a:ln>
              <a:solidFill>
                <a:srgbClr val="000000"/>
              </a:solidFill>
            </a:ln>
          </c:spPr>
          <c:invertIfNegative val="0"/>
          <c:cat>
            <c:strRef>
              <c:f>Sheet1!$A$2:$A$3</c:f>
              <c:strCache>
                <c:ptCount val="2"/>
                <c:pt idx="0">
                  <c:v>6th</c:v>
                </c:pt>
                <c:pt idx="1">
                  <c:v>7th</c:v>
                </c:pt>
              </c:strCache>
            </c:strRef>
          </c:cat>
          <c:val>
            <c:numRef>
              <c:f>Sheet1!$D$2:$D$3</c:f>
              <c:numCache>
                <c:formatCode>General</c:formatCode>
                <c:ptCount val="2"/>
                <c:pt idx="0">
                  <c:v>51</c:v>
                </c:pt>
                <c:pt idx="1">
                  <c:v>47</c:v>
                </c:pt>
              </c:numCache>
            </c:numRef>
          </c:val>
          <c:extLst xmlns:c16r2="http://schemas.microsoft.com/office/drawing/2015/06/chart">
            <c:ext xmlns:c16="http://schemas.microsoft.com/office/drawing/2014/chart" uri="{C3380CC4-5D6E-409C-BE32-E72D297353CC}">
              <c16:uniqueId val="{00000002-F00B-4071-BDDA-C15D29359B53}"/>
            </c:ext>
          </c:extLst>
        </c:ser>
        <c:dLbls>
          <c:showLegendKey val="0"/>
          <c:showVal val="0"/>
          <c:showCatName val="0"/>
          <c:showSerName val="0"/>
          <c:showPercent val="0"/>
          <c:showBubbleSize val="0"/>
        </c:dLbls>
        <c:gapWidth val="150"/>
        <c:axId val="131762816"/>
        <c:axId val="131768704"/>
      </c:barChart>
      <c:catAx>
        <c:axId val="131762816"/>
        <c:scaling>
          <c:orientation val="minMax"/>
        </c:scaling>
        <c:delete val="0"/>
        <c:axPos val="b"/>
        <c:numFmt formatCode="General" sourceLinked="0"/>
        <c:majorTickMark val="out"/>
        <c:minorTickMark val="none"/>
        <c:tickLblPos val="nextTo"/>
        <c:crossAx val="131768704"/>
        <c:crosses val="autoZero"/>
        <c:auto val="1"/>
        <c:lblAlgn val="ctr"/>
        <c:lblOffset val="100"/>
        <c:noMultiLvlLbl val="0"/>
      </c:catAx>
      <c:valAx>
        <c:axId val="131768704"/>
        <c:scaling>
          <c:orientation val="minMax"/>
        </c:scaling>
        <c:delete val="0"/>
        <c:axPos val="l"/>
        <c:majorGridlines/>
        <c:numFmt formatCode="General" sourceLinked="1"/>
        <c:majorTickMark val="out"/>
        <c:minorTickMark val="none"/>
        <c:tickLblPos val="nextTo"/>
        <c:crossAx val="13176281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a:t>Citation/Reference Format</a:t>
            </a:r>
          </a:p>
        </c:rich>
      </c:tx>
      <c:layout/>
      <c:overlay val="0"/>
    </c:title>
    <c:autoTitleDeleted val="0"/>
    <c:plotArea>
      <c:layout>
        <c:manualLayout>
          <c:layoutTarget val="inner"/>
          <c:xMode val="edge"/>
          <c:yMode val="edge"/>
          <c:x val="3.78886356310724E-2"/>
          <c:y val="8.2505017755133594E-2"/>
          <c:w val="0.64207061288391598"/>
          <c:h val="0.65891323143430602"/>
        </c:manualLayout>
      </c:layout>
      <c:barChart>
        <c:barDir val="col"/>
        <c:grouping val="clustered"/>
        <c:varyColors val="0"/>
        <c:ser>
          <c:idx val="0"/>
          <c:order val="0"/>
          <c:tx>
            <c:strRef>
              <c:f>Sheet1!$B$1</c:f>
              <c:strCache>
                <c:ptCount val="1"/>
                <c:pt idx="0">
                  <c:v>Percent Below Standard</c:v>
                </c:pt>
              </c:strCache>
            </c:strRef>
          </c:tx>
          <c:spPr>
            <a:solidFill>
              <a:srgbClr val="FF0000"/>
            </a:solidFill>
            <a:ln>
              <a:solidFill>
                <a:schemeClr val="tx1"/>
              </a:solidFill>
            </a:ln>
          </c:spPr>
          <c:invertIfNegative val="0"/>
          <c:cat>
            <c:strRef>
              <c:f>Sheet1!$A$2:$A$5</c:f>
              <c:strCache>
                <c:ptCount val="4"/>
                <c:pt idx="0">
                  <c:v>Baseline</c:v>
                </c:pt>
                <c:pt idx="1">
                  <c:v>Post (Poetry)</c:v>
                </c:pt>
                <c:pt idx="2">
                  <c:v>Post (Opinion)</c:v>
                </c:pt>
                <c:pt idx="3">
                  <c:v>Post (Expository)</c:v>
                </c:pt>
              </c:strCache>
            </c:strRef>
          </c:cat>
          <c:val>
            <c:numRef>
              <c:f>Sheet1!$B$2:$B$5</c:f>
              <c:numCache>
                <c:formatCode>General</c:formatCode>
                <c:ptCount val="4"/>
                <c:pt idx="1">
                  <c:v>32</c:v>
                </c:pt>
                <c:pt idx="2">
                  <c:v>45</c:v>
                </c:pt>
                <c:pt idx="3">
                  <c:v>24</c:v>
                </c:pt>
              </c:numCache>
            </c:numRef>
          </c:val>
          <c:extLst xmlns:c16r2="http://schemas.microsoft.com/office/drawing/2015/06/chart">
            <c:ext xmlns:c16="http://schemas.microsoft.com/office/drawing/2014/chart" uri="{C3380CC4-5D6E-409C-BE32-E72D297353CC}">
              <c16:uniqueId val="{00000000-A090-44B2-8AE4-EF17CE2559CF}"/>
            </c:ext>
          </c:extLst>
        </c:ser>
        <c:ser>
          <c:idx val="1"/>
          <c:order val="1"/>
          <c:tx>
            <c:strRef>
              <c:f>Sheet1!$C$1</c:f>
              <c:strCache>
                <c:ptCount val="1"/>
                <c:pt idx="0">
                  <c:v>Percent Proficient</c:v>
                </c:pt>
              </c:strCache>
            </c:strRef>
          </c:tx>
          <c:spPr>
            <a:solidFill>
              <a:srgbClr val="00B050"/>
            </a:solidFill>
            <a:ln>
              <a:solidFill>
                <a:srgbClr val="000000"/>
              </a:solidFill>
            </a:ln>
          </c:spPr>
          <c:invertIfNegative val="0"/>
          <c:cat>
            <c:strRef>
              <c:f>Sheet1!$A$2:$A$5</c:f>
              <c:strCache>
                <c:ptCount val="4"/>
                <c:pt idx="0">
                  <c:v>Baseline</c:v>
                </c:pt>
                <c:pt idx="1">
                  <c:v>Post (Poetry)</c:v>
                </c:pt>
                <c:pt idx="2">
                  <c:v>Post (Opinion)</c:v>
                </c:pt>
                <c:pt idx="3">
                  <c:v>Post (Expository)</c:v>
                </c:pt>
              </c:strCache>
            </c:strRef>
          </c:cat>
          <c:val>
            <c:numRef>
              <c:f>Sheet1!$C$2:$C$5</c:f>
              <c:numCache>
                <c:formatCode>General</c:formatCode>
                <c:ptCount val="4"/>
                <c:pt idx="1">
                  <c:v>56</c:v>
                </c:pt>
                <c:pt idx="2">
                  <c:v>49</c:v>
                </c:pt>
                <c:pt idx="3">
                  <c:v>70</c:v>
                </c:pt>
              </c:numCache>
            </c:numRef>
          </c:val>
          <c:extLst xmlns:c16r2="http://schemas.microsoft.com/office/drawing/2015/06/chart">
            <c:ext xmlns:c16="http://schemas.microsoft.com/office/drawing/2014/chart" uri="{C3380CC4-5D6E-409C-BE32-E72D297353CC}">
              <c16:uniqueId val="{00000001-A090-44B2-8AE4-EF17CE2559CF}"/>
            </c:ext>
          </c:extLst>
        </c:ser>
        <c:ser>
          <c:idx val="2"/>
          <c:order val="2"/>
          <c:tx>
            <c:strRef>
              <c:f>Sheet1!$D$1</c:f>
              <c:strCache>
                <c:ptCount val="1"/>
                <c:pt idx="0">
                  <c:v>Percent Distinguished</c:v>
                </c:pt>
              </c:strCache>
            </c:strRef>
          </c:tx>
          <c:spPr>
            <a:solidFill>
              <a:srgbClr val="0070C0"/>
            </a:solidFill>
            <a:ln>
              <a:solidFill>
                <a:srgbClr val="000000"/>
              </a:solidFill>
            </a:ln>
          </c:spPr>
          <c:invertIfNegative val="0"/>
          <c:cat>
            <c:strRef>
              <c:f>Sheet1!$A$2:$A$5</c:f>
              <c:strCache>
                <c:ptCount val="4"/>
                <c:pt idx="0">
                  <c:v>Baseline</c:v>
                </c:pt>
                <c:pt idx="1">
                  <c:v>Post (Poetry)</c:v>
                </c:pt>
                <c:pt idx="2">
                  <c:v>Post (Opinion)</c:v>
                </c:pt>
                <c:pt idx="3">
                  <c:v>Post (Expository)</c:v>
                </c:pt>
              </c:strCache>
            </c:strRef>
          </c:cat>
          <c:val>
            <c:numRef>
              <c:f>Sheet1!$D$2:$D$5</c:f>
              <c:numCache>
                <c:formatCode>General</c:formatCode>
                <c:ptCount val="4"/>
                <c:pt idx="1">
                  <c:v>12</c:v>
                </c:pt>
                <c:pt idx="2">
                  <c:v>6</c:v>
                </c:pt>
                <c:pt idx="3">
                  <c:v>6</c:v>
                </c:pt>
              </c:numCache>
            </c:numRef>
          </c:val>
          <c:extLst xmlns:c16r2="http://schemas.microsoft.com/office/drawing/2015/06/chart">
            <c:ext xmlns:c16="http://schemas.microsoft.com/office/drawing/2014/chart" uri="{C3380CC4-5D6E-409C-BE32-E72D297353CC}">
              <c16:uniqueId val="{00000002-A090-44B2-8AE4-EF17CE2559CF}"/>
            </c:ext>
          </c:extLst>
        </c:ser>
        <c:dLbls>
          <c:showLegendKey val="0"/>
          <c:showVal val="0"/>
          <c:showCatName val="0"/>
          <c:showSerName val="0"/>
          <c:showPercent val="0"/>
          <c:showBubbleSize val="0"/>
        </c:dLbls>
        <c:gapWidth val="150"/>
        <c:axId val="64156800"/>
        <c:axId val="64158336"/>
      </c:barChart>
      <c:catAx>
        <c:axId val="64156800"/>
        <c:scaling>
          <c:orientation val="minMax"/>
        </c:scaling>
        <c:delete val="0"/>
        <c:axPos val="b"/>
        <c:numFmt formatCode="General" sourceLinked="0"/>
        <c:majorTickMark val="out"/>
        <c:minorTickMark val="none"/>
        <c:tickLblPos val="nextTo"/>
        <c:txPr>
          <a:bodyPr/>
          <a:lstStyle/>
          <a:p>
            <a:pPr>
              <a:defRPr sz="1800" baseline="0"/>
            </a:pPr>
            <a:endParaRPr lang="en-US"/>
          </a:p>
        </c:txPr>
        <c:crossAx val="64158336"/>
        <c:crosses val="autoZero"/>
        <c:auto val="1"/>
        <c:lblAlgn val="ctr"/>
        <c:lblOffset val="100"/>
        <c:noMultiLvlLbl val="0"/>
      </c:catAx>
      <c:valAx>
        <c:axId val="64158336"/>
        <c:scaling>
          <c:orientation val="minMax"/>
        </c:scaling>
        <c:delete val="0"/>
        <c:axPos val="l"/>
        <c:majorGridlines/>
        <c:numFmt formatCode="General" sourceLinked="1"/>
        <c:majorTickMark val="out"/>
        <c:minorTickMark val="none"/>
        <c:tickLblPos val="nextTo"/>
        <c:crossAx val="64156800"/>
        <c:crosses val="autoZero"/>
        <c:crossBetween val="between"/>
      </c:valAx>
    </c:plotArea>
    <c:legend>
      <c:legendPos val="r"/>
      <c:layout>
        <c:manualLayout>
          <c:xMode val="edge"/>
          <c:yMode val="edge"/>
          <c:x val="0.75275291246488896"/>
          <c:y val="0.15198795738767901"/>
          <c:w val="0.211384514435696"/>
          <c:h val="0.36062562090908301"/>
        </c:manualLayout>
      </c:layout>
      <c:overlay val="0"/>
      <c:txPr>
        <a:bodyPr/>
        <a:lstStyle/>
        <a:p>
          <a:pPr>
            <a:defRPr sz="1800" baseline="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baseline="0" dirty="0"/>
              <a:t>Commentary</a:t>
            </a:r>
          </a:p>
        </c:rich>
      </c:tx>
      <c:layout/>
      <c:overlay val="0"/>
    </c:title>
    <c:autoTitleDeleted val="0"/>
    <c:plotArea>
      <c:layout>
        <c:manualLayout>
          <c:layoutTarget val="inner"/>
          <c:xMode val="edge"/>
          <c:yMode val="edge"/>
          <c:x val="3.9993559832798703E-2"/>
          <c:y val="9.5442193201459594E-2"/>
          <c:w val="0.68237083211820804"/>
          <c:h val="0.67310111388515503"/>
        </c:manualLayout>
      </c:layout>
      <c:barChart>
        <c:barDir val="col"/>
        <c:grouping val="clustered"/>
        <c:varyColors val="0"/>
        <c:ser>
          <c:idx val="0"/>
          <c:order val="0"/>
          <c:tx>
            <c:strRef>
              <c:f>Sheet1!$B$1</c:f>
              <c:strCache>
                <c:ptCount val="1"/>
                <c:pt idx="0">
                  <c:v>Percent Below Standard</c:v>
                </c:pt>
              </c:strCache>
            </c:strRef>
          </c:tx>
          <c:spPr>
            <a:solidFill>
              <a:srgbClr val="FF0000"/>
            </a:solidFill>
            <a:ln>
              <a:solidFill>
                <a:srgbClr val="000000"/>
              </a:solidFill>
            </a:ln>
          </c:spPr>
          <c:invertIfNegative val="0"/>
          <c:cat>
            <c:strRef>
              <c:f>Sheet1!$A$2:$A$5</c:f>
              <c:strCache>
                <c:ptCount val="4"/>
                <c:pt idx="0">
                  <c:v>Baseline</c:v>
                </c:pt>
                <c:pt idx="1">
                  <c:v>Post (Poetry)</c:v>
                </c:pt>
                <c:pt idx="2">
                  <c:v>Post (Opinion)</c:v>
                </c:pt>
                <c:pt idx="3">
                  <c:v>Post (Expository)</c:v>
                </c:pt>
              </c:strCache>
            </c:strRef>
          </c:cat>
          <c:val>
            <c:numRef>
              <c:f>Sheet1!$B$2:$B$5</c:f>
              <c:numCache>
                <c:formatCode>General</c:formatCode>
                <c:ptCount val="4"/>
                <c:pt idx="0">
                  <c:v>82</c:v>
                </c:pt>
                <c:pt idx="1">
                  <c:v>54</c:v>
                </c:pt>
                <c:pt idx="2">
                  <c:v>30</c:v>
                </c:pt>
                <c:pt idx="3">
                  <c:v>34</c:v>
                </c:pt>
              </c:numCache>
            </c:numRef>
          </c:val>
          <c:extLst xmlns:c16r2="http://schemas.microsoft.com/office/drawing/2015/06/chart">
            <c:ext xmlns:c16="http://schemas.microsoft.com/office/drawing/2014/chart" uri="{C3380CC4-5D6E-409C-BE32-E72D297353CC}">
              <c16:uniqueId val="{00000000-E011-4D81-B04C-45529A7F05B9}"/>
            </c:ext>
          </c:extLst>
        </c:ser>
        <c:ser>
          <c:idx val="1"/>
          <c:order val="1"/>
          <c:tx>
            <c:strRef>
              <c:f>Sheet1!$C$1</c:f>
              <c:strCache>
                <c:ptCount val="1"/>
                <c:pt idx="0">
                  <c:v>Percent Proficient</c:v>
                </c:pt>
              </c:strCache>
            </c:strRef>
          </c:tx>
          <c:spPr>
            <a:solidFill>
              <a:srgbClr val="00B050"/>
            </a:solidFill>
            <a:ln>
              <a:solidFill>
                <a:srgbClr val="000000"/>
              </a:solidFill>
            </a:ln>
          </c:spPr>
          <c:invertIfNegative val="0"/>
          <c:cat>
            <c:strRef>
              <c:f>Sheet1!$A$2:$A$5</c:f>
              <c:strCache>
                <c:ptCount val="4"/>
                <c:pt idx="0">
                  <c:v>Baseline</c:v>
                </c:pt>
                <c:pt idx="1">
                  <c:v>Post (Poetry)</c:v>
                </c:pt>
                <c:pt idx="2">
                  <c:v>Post (Opinion)</c:v>
                </c:pt>
                <c:pt idx="3">
                  <c:v>Post (Expository)</c:v>
                </c:pt>
              </c:strCache>
            </c:strRef>
          </c:cat>
          <c:val>
            <c:numRef>
              <c:f>Sheet1!$C$2:$C$5</c:f>
              <c:numCache>
                <c:formatCode>General</c:formatCode>
                <c:ptCount val="4"/>
                <c:pt idx="0">
                  <c:v>8</c:v>
                </c:pt>
                <c:pt idx="1">
                  <c:v>34</c:v>
                </c:pt>
                <c:pt idx="2">
                  <c:v>45</c:v>
                </c:pt>
                <c:pt idx="3">
                  <c:v>45</c:v>
                </c:pt>
              </c:numCache>
            </c:numRef>
          </c:val>
          <c:extLst xmlns:c16r2="http://schemas.microsoft.com/office/drawing/2015/06/chart">
            <c:ext xmlns:c16="http://schemas.microsoft.com/office/drawing/2014/chart" uri="{C3380CC4-5D6E-409C-BE32-E72D297353CC}">
              <c16:uniqueId val="{00000001-E011-4D81-B04C-45529A7F05B9}"/>
            </c:ext>
          </c:extLst>
        </c:ser>
        <c:ser>
          <c:idx val="2"/>
          <c:order val="2"/>
          <c:tx>
            <c:strRef>
              <c:f>Sheet1!$D$1</c:f>
              <c:strCache>
                <c:ptCount val="1"/>
                <c:pt idx="0">
                  <c:v>Percent Distinguished</c:v>
                </c:pt>
              </c:strCache>
            </c:strRef>
          </c:tx>
          <c:spPr>
            <a:solidFill>
              <a:srgbClr val="0070C0"/>
            </a:solidFill>
            <a:ln>
              <a:solidFill>
                <a:srgbClr val="000000"/>
              </a:solidFill>
            </a:ln>
          </c:spPr>
          <c:invertIfNegative val="0"/>
          <c:cat>
            <c:strRef>
              <c:f>Sheet1!$A$2:$A$5</c:f>
              <c:strCache>
                <c:ptCount val="4"/>
                <c:pt idx="0">
                  <c:v>Baseline</c:v>
                </c:pt>
                <c:pt idx="1">
                  <c:v>Post (Poetry)</c:v>
                </c:pt>
                <c:pt idx="2">
                  <c:v>Post (Opinion)</c:v>
                </c:pt>
                <c:pt idx="3">
                  <c:v>Post (Expository)</c:v>
                </c:pt>
              </c:strCache>
            </c:strRef>
          </c:cat>
          <c:val>
            <c:numRef>
              <c:f>Sheet1!$D$2:$D$5</c:f>
              <c:numCache>
                <c:formatCode>General</c:formatCode>
                <c:ptCount val="4"/>
                <c:pt idx="0">
                  <c:v>0</c:v>
                </c:pt>
                <c:pt idx="1">
                  <c:v>12</c:v>
                </c:pt>
                <c:pt idx="2">
                  <c:v>25</c:v>
                </c:pt>
                <c:pt idx="3">
                  <c:v>21</c:v>
                </c:pt>
              </c:numCache>
            </c:numRef>
          </c:val>
          <c:extLst xmlns:c16r2="http://schemas.microsoft.com/office/drawing/2015/06/chart">
            <c:ext xmlns:c16="http://schemas.microsoft.com/office/drawing/2014/chart" uri="{C3380CC4-5D6E-409C-BE32-E72D297353CC}">
              <c16:uniqueId val="{00000002-E011-4D81-B04C-45529A7F05B9}"/>
            </c:ext>
          </c:extLst>
        </c:ser>
        <c:dLbls>
          <c:showLegendKey val="0"/>
          <c:showVal val="0"/>
          <c:showCatName val="0"/>
          <c:showSerName val="0"/>
          <c:showPercent val="0"/>
          <c:showBubbleSize val="0"/>
        </c:dLbls>
        <c:gapWidth val="150"/>
        <c:axId val="132335488"/>
        <c:axId val="132337024"/>
      </c:barChart>
      <c:catAx>
        <c:axId val="132335488"/>
        <c:scaling>
          <c:orientation val="minMax"/>
        </c:scaling>
        <c:delete val="0"/>
        <c:axPos val="b"/>
        <c:numFmt formatCode="General" sourceLinked="0"/>
        <c:majorTickMark val="out"/>
        <c:minorTickMark val="none"/>
        <c:tickLblPos val="nextTo"/>
        <c:txPr>
          <a:bodyPr/>
          <a:lstStyle/>
          <a:p>
            <a:pPr>
              <a:defRPr sz="1800" baseline="0"/>
            </a:pPr>
            <a:endParaRPr lang="en-US"/>
          </a:p>
        </c:txPr>
        <c:crossAx val="132337024"/>
        <c:crosses val="autoZero"/>
        <c:auto val="1"/>
        <c:lblAlgn val="ctr"/>
        <c:lblOffset val="100"/>
        <c:noMultiLvlLbl val="0"/>
      </c:catAx>
      <c:valAx>
        <c:axId val="132337024"/>
        <c:scaling>
          <c:orientation val="minMax"/>
        </c:scaling>
        <c:delete val="0"/>
        <c:axPos val="l"/>
        <c:majorGridlines/>
        <c:numFmt formatCode="General" sourceLinked="1"/>
        <c:majorTickMark val="out"/>
        <c:minorTickMark val="none"/>
        <c:tickLblPos val="nextTo"/>
        <c:crossAx val="132335488"/>
        <c:crosses val="autoZero"/>
        <c:crossBetween val="between"/>
      </c:valAx>
    </c:plotArea>
    <c:legend>
      <c:legendPos val="r"/>
      <c:layout>
        <c:manualLayout>
          <c:xMode val="edge"/>
          <c:yMode val="edge"/>
          <c:x val="0.74779600466608398"/>
          <c:y val="0.14654775622559399"/>
          <c:w val="0.205477179935841"/>
          <c:h val="0.35523429998079498"/>
        </c:manualLayout>
      </c:layout>
      <c:overlay val="0"/>
      <c:txPr>
        <a:bodyPr/>
        <a:lstStyle/>
        <a:p>
          <a:pPr>
            <a:defRPr sz="1800" baseline="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a:t>Relevant Textual</a:t>
            </a:r>
            <a:r>
              <a:rPr lang="en-US" sz="2400" baseline="0" dirty="0"/>
              <a:t> Evidence</a:t>
            </a:r>
            <a:endParaRPr lang="en-US" sz="2400" dirty="0"/>
          </a:p>
        </c:rich>
      </c:tx>
      <c:layout/>
      <c:overlay val="0"/>
    </c:title>
    <c:autoTitleDeleted val="0"/>
    <c:plotArea>
      <c:layout>
        <c:manualLayout>
          <c:layoutTarget val="inner"/>
          <c:xMode val="edge"/>
          <c:yMode val="edge"/>
          <c:x val="3.72353832926057E-2"/>
          <c:y val="8.2505017755133594E-2"/>
          <c:w val="0.73013836093764095"/>
          <c:h val="0.70232611548556401"/>
        </c:manualLayout>
      </c:layout>
      <c:barChart>
        <c:barDir val="col"/>
        <c:grouping val="clustered"/>
        <c:varyColors val="0"/>
        <c:ser>
          <c:idx val="0"/>
          <c:order val="0"/>
          <c:tx>
            <c:strRef>
              <c:f>Sheet1!$B$1</c:f>
              <c:strCache>
                <c:ptCount val="1"/>
                <c:pt idx="0">
                  <c:v>Percent Below Standard</c:v>
                </c:pt>
              </c:strCache>
            </c:strRef>
          </c:tx>
          <c:spPr>
            <a:solidFill>
              <a:srgbClr val="FF0000"/>
            </a:solidFill>
            <a:ln>
              <a:solidFill>
                <a:srgbClr val="4F81BD"/>
              </a:solidFill>
            </a:ln>
          </c:spPr>
          <c:invertIfNegative val="0"/>
          <c:cat>
            <c:strRef>
              <c:f>Sheet1!$A$2:$A$5</c:f>
              <c:strCache>
                <c:ptCount val="4"/>
                <c:pt idx="0">
                  <c:v>Baseline</c:v>
                </c:pt>
                <c:pt idx="1">
                  <c:v>Post (Poetry)</c:v>
                </c:pt>
                <c:pt idx="2">
                  <c:v>Post (Opinion)</c:v>
                </c:pt>
                <c:pt idx="3">
                  <c:v>Post (Expository)</c:v>
                </c:pt>
              </c:strCache>
            </c:strRef>
          </c:cat>
          <c:val>
            <c:numRef>
              <c:f>Sheet1!$B$2:$B$5</c:f>
              <c:numCache>
                <c:formatCode>General</c:formatCode>
                <c:ptCount val="4"/>
                <c:pt idx="0">
                  <c:v>82</c:v>
                </c:pt>
                <c:pt idx="1">
                  <c:v>46</c:v>
                </c:pt>
                <c:pt idx="2">
                  <c:v>35</c:v>
                </c:pt>
                <c:pt idx="3">
                  <c:v>14</c:v>
                </c:pt>
              </c:numCache>
            </c:numRef>
          </c:val>
          <c:extLst xmlns:c16r2="http://schemas.microsoft.com/office/drawing/2015/06/chart">
            <c:ext xmlns:c16="http://schemas.microsoft.com/office/drawing/2014/chart" uri="{C3380CC4-5D6E-409C-BE32-E72D297353CC}">
              <c16:uniqueId val="{00000000-D127-479E-8BAC-DE5227FB88AD}"/>
            </c:ext>
          </c:extLst>
        </c:ser>
        <c:ser>
          <c:idx val="1"/>
          <c:order val="1"/>
          <c:tx>
            <c:strRef>
              <c:f>Sheet1!$C$1</c:f>
              <c:strCache>
                <c:ptCount val="1"/>
                <c:pt idx="0">
                  <c:v>Percent Proficient</c:v>
                </c:pt>
              </c:strCache>
            </c:strRef>
          </c:tx>
          <c:spPr>
            <a:solidFill>
              <a:srgbClr val="00B050"/>
            </a:solidFill>
            <a:ln>
              <a:solidFill>
                <a:srgbClr val="000000"/>
              </a:solidFill>
            </a:ln>
          </c:spPr>
          <c:invertIfNegative val="0"/>
          <c:cat>
            <c:strRef>
              <c:f>Sheet1!$A$2:$A$5</c:f>
              <c:strCache>
                <c:ptCount val="4"/>
                <c:pt idx="0">
                  <c:v>Baseline</c:v>
                </c:pt>
                <c:pt idx="1">
                  <c:v>Post (Poetry)</c:v>
                </c:pt>
                <c:pt idx="2">
                  <c:v>Post (Opinion)</c:v>
                </c:pt>
                <c:pt idx="3">
                  <c:v>Post (Expository)</c:v>
                </c:pt>
              </c:strCache>
            </c:strRef>
          </c:cat>
          <c:val>
            <c:numRef>
              <c:f>Sheet1!$C$2:$C$5</c:f>
              <c:numCache>
                <c:formatCode>General</c:formatCode>
                <c:ptCount val="4"/>
                <c:pt idx="0">
                  <c:v>8</c:v>
                </c:pt>
                <c:pt idx="1">
                  <c:v>42</c:v>
                </c:pt>
                <c:pt idx="2">
                  <c:v>45</c:v>
                </c:pt>
                <c:pt idx="3">
                  <c:v>54</c:v>
                </c:pt>
              </c:numCache>
            </c:numRef>
          </c:val>
          <c:extLst xmlns:c16r2="http://schemas.microsoft.com/office/drawing/2015/06/chart">
            <c:ext xmlns:c16="http://schemas.microsoft.com/office/drawing/2014/chart" uri="{C3380CC4-5D6E-409C-BE32-E72D297353CC}">
              <c16:uniqueId val="{00000001-D127-479E-8BAC-DE5227FB88AD}"/>
            </c:ext>
          </c:extLst>
        </c:ser>
        <c:ser>
          <c:idx val="2"/>
          <c:order val="2"/>
          <c:tx>
            <c:strRef>
              <c:f>Sheet1!$D$1</c:f>
              <c:strCache>
                <c:ptCount val="1"/>
                <c:pt idx="0">
                  <c:v>Percent Distinguished</c:v>
                </c:pt>
              </c:strCache>
            </c:strRef>
          </c:tx>
          <c:spPr>
            <a:solidFill>
              <a:schemeClr val="accent1"/>
            </a:solidFill>
            <a:ln>
              <a:solidFill>
                <a:srgbClr val="000000"/>
              </a:solidFill>
            </a:ln>
          </c:spPr>
          <c:invertIfNegative val="0"/>
          <c:cat>
            <c:strRef>
              <c:f>Sheet1!$A$2:$A$5</c:f>
              <c:strCache>
                <c:ptCount val="4"/>
                <c:pt idx="0">
                  <c:v>Baseline</c:v>
                </c:pt>
                <c:pt idx="1">
                  <c:v>Post (Poetry)</c:v>
                </c:pt>
                <c:pt idx="2">
                  <c:v>Post (Opinion)</c:v>
                </c:pt>
                <c:pt idx="3">
                  <c:v>Post (Expository)</c:v>
                </c:pt>
              </c:strCache>
            </c:strRef>
          </c:cat>
          <c:val>
            <c:numRef>
              <c:f>Sheet1!$D$2:$D$5</c:f>
              <c:numCache>
                <c:formatCode>General</c:formatCode>
                <c:ptCount val="4"/>
                <c:pt idx="0">
                  <c:v>0</c:v>
                </c:pt>
                <c:pt idx="1">
                  <c:v>12</c:v>
                </c:pt>
                <c:pt idx="2">
                  <c:v>20</c:v>
                </c:pt>
                <c:pt idx="3">
                  <c:v>32</c:v>
                </c:pt>
              </c:numCache>
            </c:numRef>
          </c:val>
          <c:extLst xmlns:c16r2="http://schemas.microsoft.com/office/drawing/2015/06/chart">
            <c:ext xmlns:c16="http://schemas.microsoft.com/office/drawing/2014/chart" uri="{C3380CC4-5D6E-409C-BE32-E72D297353CC}">
              <c16:uniqueId val="{00000002-D127-479E-8BAC-DE5227FB88AD}"/>
            </c:ext>
          </c:extLst>
        </c:ser>
        <c:dLbls>
          <c:showLegendKey val="0"/>
          <c:showVal val="0"/>
          <c:showCatName val="0"/>
          <c:showSerName val="0"/>
          <c:showPercent val="0"/>
          <c:showBubbleSize val="0"/>
        </c:dLbls>
        <c:gapWidth val="150"/>
        <c:axId val="132369024"/>
        <c:axId val="132374912"/>
      </c:barChart>
      <c:catAx>
        <c:axId val="132369024"/>
        <c:scaling>
          <c:orientation val="minMax"/>
        </c:scaling>
        <c:delete val="0"/>
        <c:axPos val="b"/>
        <c:numFmt formatCode="General" sourceLinked="0"/>
        <c:majorTickMark val="out"/>
        <c:minorTickMark val="none"/>
        <c:tickLblPos val="nextTo"/>
        <c:txPr>
          <a:bodyPr/>
          <a:lstStyle/>
          <a:p>
            <a:pPr>
              <a:defRPr sz="2000" baseline="0"/>
            </a:pPr>
            <a:endParaRPr lang="en-US"/>
          </a:p>
        </c:txPr>
        <c:crossAx val="132374912"/>
        <c:crosses val="autoZero"/>
        <c:auto val="1"/>
        <c:lblAlgn val="ctr"/>
        <c:lblOffset val="100"/>
        <c:noMultiLvlLbl val="0"/>
      </c:catAx>
      <c:valAx>
        <c:axId val="132374912"/>
        <c:scaling>
          <c:orientation val="minMax"/>
        </c:scaling>
        <c:delete val="0"/>
        <c:axPos val="l"/>
        <c:majorGridlines/>
        <c:numFmt formatCode="General" sourceLinked="1"/>
        <c:majorTickMark val="out"/>
        <c:minorTickMark val="none"/>
        <c:tickLblPos val="nextTo"/>
        <c:crossAx val="132369024"/>
        <c:crosses val="autoZero"/>
        <c:crossBetween val="between"/>
      </c:valAx>
    </c:plotArea>
    <c:legend>
      <c:legendPos val="r"/>
      <c:layout>
        <c:manualLayout>
          <c:xMode val="edge"/>
          <c:yMode val="edge"/>
          <c:x val="0.79142524210335796"/>
          <c:y val="0.27214234985332703"/>
          <c:w val="0.18900986514616699"/>
          <c:h val="0.30842133317539799"/>
        </c:manualLayout>
      </c:layout>
      <c:overlay val="0"/>
      <c:txPr>
        <a:bodyPr/>
        <a:lstStyle/>
        <a:p>
          <a:pPr>
            <a:defRPr sz="1800" baseline="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Exemplary</c:v>
                </c:pt>
              </c:strCache>
            </c:strRef>
          </c:tx>
          <c:spPr>
            <a:ln>
              <a:solidFill>
                <a:srgbClr val="000000"/>
              </a:solidFill>
            </a:ln>
          </c:spPr>
          <c:invertIfNegative val="0"/>
          <c:cat>
            <c:strRef>
              <c:f>Sheet1!$A$2:$A$5</c:f>
              <c:strCache>
                <c:ptCount val="4"/>
                <c:pt idx="0">
                  <c:v>Pre Citing</c:v>
                </c:pt>
                <c:pt idx="1">
                  <c:v>Post Citing</c:v>
                </c:pt>
                <c:pt idx="2">
                  <c:v>Pre Commentary</c:v>
                </c:pt>
                <c:pt idx="3">
                  <c:v>Post Commentary</c:v>
                </c:pt>
              </c:strCache>
            </c:strRef>
          </c:cat>
          <c:val>
            <c:numRef>
              <c:f>Sheet1!$B$2:$B$5</c:f>
              <c:numCache>
                <c:formatCode>General</c:formatCode>
                <c:ptCount val="4"/>
                <c:pt idx="0">
                  <c:v>2</c:v>
                </c:pt>
                <c:pt idx="1">
                  <c:v>38</c:v>
                </c:pt>
                <c:pt idx="2">
                  <c:v>0</c:v>
                </c:pt>
                <c:pt idx="3">
                  <c:v>24</c:v>
                </c:pt>
              </c:numCache>
            </c:numRef>
          </c:val>
          <c:extLst xmlns:c16r2="http://schemas.microsoft.com/office/drawing/2015/06/chart">
            <c:ext xmlns:c16="http://schemas.microsoft.com/office/drawing/2014/chart" uri="{C3380CC4-5D6E-409C-BE32-E72D297353CC}">
              <c16:uniqueId val="{00000000-A0F5-45A1-B348-C9B415B6315E}"/>
            </c:ext>
          </c:extLst>
        </c:ser>
        <c:ser>
          <c:idx val="1"/>
          <c:order val="1"/>
          <c:tx>
            <c:strRef>
              <c:f>Sheet1!$C$1</c:f>
              <c:strCache>
                <c:ptCount val="1"/>
                <c:pt idx="0">
                  <c:v>Proficient</c:v>
                </c:pt>
              </c:strCache>
            </c:strRef>
          </c:tx>
          <c:spPr>
            <a:ln>
              <a:solidFill>
                <a:srgbClr val="000000"/>
              </a:solidFill>
            </a:ln>
          </c:spPr>
          <c:invertIfNegative val="0"/>
          <c:cat>
            <c:strRef>
              <c:f>Sheet1!$A$2:$A$5</c:f>
              <c:strCache>
                <c:ptCount val="4"/>
                <c:pt idx="0">
                  <c:v>Pre Citing</c:v>
                </c:pt>
                <c:pt idx="1">
                  <c:v>Post Citing</c:v>
                </c:pt>
                <c:pt idx="2">
                  <c:v>Pre Commentary</c:v>
                </c:pt>
                <c:pt idx="3">
                  <c:v>Post Commentary</c:v>
                </c:pt>
              </c:strCache>
            </c:strRef>
          </c:cat>
          <c:val>
            <c:numRef>
              <c:f>Sheet1!$C$2:$C$5</c:f>
              <c:numCache>
                <c:formatCode>General</c:formatCode>
                <c:ptCount val="4"/>
                <c:pt idx="0">
                  <c:v>18</c:v>
                </c:pt>
                <c:pt idx="1">
                  <c:v>43</c:v>
                </c:pt>
                <c:pt idx="2">
                  <c:v>15</c:v>
                </c:pt>
                <c:pt idx="3">
                  <c:v>48</c:v>
                </c:pt>
              </c:numCache>
            </c:numRef>
          </c:val>
          <c:extLst xmlns:c16r2="http://schemas.microsoft.com/office/drawing/2015/06/chart">
            <c:ext xmlns:c16="http://schemas.microsoft.com/office/drawing/2014/chart" uri="{C3380CC4-5D6E-409C-BE32-E72D297353CC}">
              <c16:uniqueId val="{00000001-A0F5-45A1-B348-C9B415B6315E}"/>
            </c:ext>
          </c:extLst>
        </c:ser>
        <c:ser>
          <c:idx val="2"/>
          <c:order val="2"/>
          <c:tx>
            <c:strRef>
              <c:f>Sheet1!$D$1</c:f>
              <c:strCache>
                <c:ptCount val="1"/>
                <c:pt idx="0">
                  <c:v>Emerging</c:v>
                </c:pt>
              </c:strCache>
            </c:strRef>
          </c:tx>
          <c:spPr>
            <a:ln>
              <a:solidFill>
                <a:srgbClr val="000000"/>
              </a:solidFill>
            </a:ln>
          </c:spPr>
          <c:invertIfNegative val="0"/>
          <c:cat>
            <c:strRef>
              <c:f>Sheet1!$A$2:$A$5</c:f>
              <c:strCache>
                <c:ptCount val="4"/>
                <c:pt idx="0">
                  <c:v>Pre Citing</c:v>
                </c:pt>
                <c:pt idx="1">
                  <c:v>Post Citing</c:v>
                </c:pt>
                <c:pt idx="2">
                  <c:v>Pre Commentary</c:v>
                </c:pt>
                <c:pt idx="3">
                  <c:v>Post Commentary</c:v>
                </c:pt>
              </c:strCache>
            </c:strRef>
          </c:cat>
          <c:val>
            <c:numRef>
              <c:f>Sheet1!$D$2:$D$5</c:f>
              <c:numCache>
                <c:formatCode>General</c:formatCode>
                <c:ptCount val="4"/>
                <c:pt idx="0">
                  <c:v>19</c:v>
                </c:pt>
                <c:pt idx="1">
                  <c:v>12</c:v>
                </c:pt>
                <c:pt idx="2">
                  <c:v>49</c:v>
                </c:pt>
                <c:pt idx="3">
                  <c:v>21</c:v>
                </c:pt>
              </c:numCache>
            </c:numRef>
          </c:val>
          <c:extLst xmlns:c16r2="http://schemas.microsoft.com/office/drawing/2015/06/chart">
            <c:ext xmlns:c16="http://schemas.microsoft.com/office/drawing/2014/chart" uri="{C3380CC4-5D6E-409C-BE32-E72D297353CC}">
              <c16:uniqueId val="{00000002-A0F5-45A1-B348-C9B415B6315E}"/>
            </c:ext>
          </c:extLst>
        </c:ser>
        <c:ser>
          <c:idx val="3"/>
          <c:order val="3"/>
          <c:tx>
            <c:strRef>
              <c:f>Sheet1!$E$1</c:f>
              <c:strCache>
                <c:ptCount val="1"/>
                <c:pt idx="0">
                  <c:v>Incomplete</c:v>
                </c:pt>
              </c:strCache>
            </c:strRef>
          </c:tx>
          <c:spPr>
            <a:ln>
              <a:solidFill>
                <a:srgbClr val="000000"/>
              </a:solidFill>
            </a:ln>
          </c:spPr>
          <c:invertIfNegative val="0"/>
          <c:cat>
            <c:strRef>
              <c:f>Sheet1!$A$2:$A$5</c:f>
              <c:strCache>
                <c:ptCount val="4"/>
                <c:pt idx="0">
                  <c:v>Pre Citing</c:v>
                </c:pt>
                <c:pt idx="1">
                  <c:v>Post Citing</c:v>
                </c:pt>
                <c:pt idx="2">
                  <c:v>Pre Commentary</c:v>
                </c:pt>
                <c:pt idx="3">
                  <c:v>Post Commentary</c:v>
                </c:pt>
              </c:strCache>
            </c:strRef>
          </c:cat>
          <c:val>
            <c:numRef>
              <c:f>Sheet1!$E$2:$E$5</c:f>
              <c:numCache>
                <c:formatCode>General</c:formatCode>
                <c:ptCount val="4"/>
                <c:pt idx="0">
                  <c:v>61</c:v>
                </c:pt>
                <c:pt idx="1">
                  <c:v>6</c:v>
                </c:pt>
                <c:pt idx="2">
                  <c:v>36</c:v>
                </c:pt>
                <c:pt idx="3">
                  <c:v>6</c:v>
                </c:pt>
              </c:numCache>
            </c:numRef>
          </c:val>
          <c:extLst xmlns:c16r2="http://schemas.microsoft.com/office/drawing/2015/06/chart">
            <c:ext xmlns:c16="http://schemas.microsoft.com/office/drawing/2014/chart" uri="{C3380CC4-5D6E-409C-BE32-E72D297353CC}">
              <c16:uniqueId val="{00000003-A0F5-45A1-B348-C9B415B6315E}"/>
            </c:ext>
          </c:extLst>
        </c:ser>
        <c:dLbls>
          <c:showLegendKey val="0"/>
          <c:showVal val="0"/>
          <c:showCatName val="0"/>
          <c:showSerName val="0"/>
          <c:showPercent val="0"/>
          <c:showBubbleSize val="0"/>
        </c:dLbls>
        <c:gapWidth val="150"/>
        <c:axId val="132170112"/>
        <c:axId val="132171648"/>
      </c:barChart>
      <c:catAx>
        <c:axId val="132170112"/>
        <c:scaling>
          <c:orientation val="minMax"/>
        </c:scaling>
        <c:delete val="0"/>
        <c:axPos val="b"/>
        <c:numFmt formatCode="General" sourceLinked="0"/>
        <c:majorTickMark val="out"/>
        <c:minorTickMark val="none"/>
        <c:tickLblPos val="nextTo"/>
        <c:crossAx val="132171648"/>
        <c:crosses val="autoZero"/>
        <c:auto val="1"/>
        <c:lblAlgn val="ctr"/>
        <c:lblOffset val="100"/>
        <c:noMultiLvlLbl val="0"/>
      </c:catAx>
      <c:valAx>
        <c:axId val="132171648"/>
        <c:scaling>
          <c:orientation val="minMax"/>
        </c:scaling>
        <c:delete val="0"/>
        <c:axPos val="l"/>
        <c:majorGridlines/>
        <c:numFmt formatCode="General" sourceLinked="1"/>
        <c:majorTickMark val="out"/>
        <c:minorTickMark val="none"/>
        <c:tickLblPos val="nextTo"/>
        <c:crossAx val="13217011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Exemplary</c:v>
                </c:pt>
              </c:strCache>
            </c:strRef>
          </c:tx>
          <c:spPr>
            <a:ln>
              <a:solidFill>
                <a:srgbClr val="000000"/>
              </a:solidFill>
            </a:ln>
          </c:spPr>
          <c:invertIfNegative val="0"/>
          <c:cat>
            <c:strRef>
              <c:f>Sheet1!$A$2:$A$5</c:f>
              <c:strCache>
                <c:ptCount val="4"/>
                <c:pt idx="0">
                  <c:v> Citing 2014</c:v>
                </c:pt>
                <c:pt idx="1">
                  <c:v>Citing 2015</c:v>
                </c:pt>
                <c:pt idx="2">
                  <c:v>Commentary 2014</c:v>
                </c:pt>
                <c:pt idx="3">
                  <c:v>Commentary 2015</c:v>
                </c:pt>
              </c:strCache>
            </c:strRef>
          </c:cat>
          <c:val>
            <c:numRef>
              <c:f>Sheet1!$B$2:$B$5</c:f>
              <c:numCache>
                <c:formatCode>General</c:formatCode>
                <c:ptCount val="4"/>
                <c:pt idx="0">
                  <c:v>7</c:v>
                </c:pt>
                <c:pt idx="1">
                  <c:v>12</c:v>
                </c:pt>
                <c:pt idx="2">
                  <c:v>4</c:v>
                </c:pt>
                <c:pt idx="3">
                  <c:v>2</c:v>
                </c:pt>
              </c:numCache>
            </c:numRef>
          </c:val>
          <c:extLst xmlns:c16r2="http://schemas.microsoft.com/office/drawing/2015/06/chart">
            <c:ext xmlns:c16="http://schemas.microsoft.com/office/drawing/2014/chart" uri="{C3380CC4-5D6E-409C-BE32-E72D297353CC}">
              <c16:uniqueId val="{00000000-576A-4850-853F-7F7FF54F1F48}"/>
            </c:ext>
          </c:extLst>
        </c:ser>
        <c:ser>
          <c:idx val="1"/>
          <c:order val="1"/>
          <c:tx>
            <c:strRef>
              <c:f>Sheet1!$C$1</c:f>
              <c:strCache>
                <c:ptCount val="1"/>
                <c:pt idx="0">
                  <c:v>Proficient</c:v>
                </c:pt>
              </c:strCache>
            </c:strRef>
          </c:tx>
          <c:spPr>
            <a:ln>
              <a:solidFill>
                <a:srgbClr val="000000"/>
              </a:solidFill>
            </a:ln>
          </c:spPr>
          <c:invertIfNegative val="0"/>
          <c:cat>
            <c:strRef>
              <c:f>Sheet1!$A$2:$A$5</c:f>
              <c:strCache>
                <c:ptCount val="4"/>
                <c:pt idx="0">
                  <c:v> Citing 2014</c:v>
                </c:pt>
                <c:pt idx="1">
                  <c:v>Citing 2015</c:v>
                </c:pt>
                <c:pt idx="2">
                  <c:v>Commentary 2014</c:v>
                </c:pt>
                <c:pt idx="3">
                  <c:v>Commentary 2015</c:v>
                </c:pt>
              </c:strCache>
            </c:strRef>
          </c:cat>
          <c:val>
            <c:numRef>
              <c:f>Sheet1!$C$2:$C$5</c:f>
              <c:numCache>
                <c:formatCode>General</c:formatCode>
                <c:ptCount val="4"/>
                <c:pt idx="0">
                  <c:v>25</c:v>
                </c:pt>
                <c:pt idx="1">
                  <c:v>16</c:v>
                </c:pt>
                <c:pt idx="2">
                  <c:v>13</c:v>
                </c:pt>
                <c:pt idx="3">
                  <c:v>11</c:v>
                </c:pt>
              </c:numCache>
            </c:numRef>
          </c:val>
          <c:extLst xmlns:c16r2="http://schemas.microsoft.com/office/drawing/2015/06/chart">
            <c:ext xmlns:c16="http://schemas.microsoft.com/office/drawing/2014/chart" uri="{C3380CC4-5D6E-409C-BE32-E72D297353CC}">
              <c16:uniqueId val="{00000001-576A-4850-853F-7F7FF54F1F48}"/>
            </c:ext>
          </c:extLst>
        </c:ser>
        <c:ser>
          <c:idx val="2"/>
          <c:order val="2"/>
          <c:tx>
            <c:strRef>
              <c:f>Sheet1!$D$1</c:f>
              <c:strCache>
                <c:ptCount val="1"/>
                <c:pt idx="0">
                  <c:v>Emerging</c:v>
                </c:pt>
              </c:strCache>
            </c:strRef>
          </c:tx>
          <c:spPr>
            <a:ln>
              <a:solidFill>
                <a:srgbClr val="000000"/>
              </a:solidFill>
            </a:ln>
          </c:spPr>
          <c:invertIfNegative val="0"/>
          <c:cat>
            <c:strRef>
              <c:f>Sheet1!$A$2:$A$5</c:f>
              <c:strCache>
                <c:ptCount val="4"/>
                <c:pt idx="0">
                  <c:v> Citing 2014</c:v>
                </c:pt>
                <c:pt idx="1">
                  <c:v>Citing 2015</c:v>
                </c:pt>
                <c:pt idx="2">
                  <c:v>Commentary 2014</c:v>
                </c:pt>
                <c:pt idx="3">
                  <c:v>Commentary 2015</c:v>
                </c:pt>
              </c:strCache>
            </c:strRef>
          </c:cat>
          <c:val>
            <c:numRef>
              <c:f>Sheet1!$D$2:$D$5</c:f>
              <c:numCache>
                <c:formatCode>General</c:formatCode>
                <c:ptCount val="4"/>
                <c:pt idx="0">
                  <c:v>26</c:v>
                </c:pt>
                <c:pt idx="1">
                  <c:v>46</c:v>
                </c:pt>
                <c:pt idx="2">
                  <c:v>27</c:v>
                </c:pt>
                <c:pt idx="3">
                  <c:v>25</c:v>
                </c:pt>
              </c:numCache>
            </c:numRef>
          </c:val>
          <c:extLst xmlns:c16r2="http://schemas.microsoft.com/office/drawing/2015/06/chart">
            <c:ext xmlns:c16="http://schemas.microsoft.com/office/drawing/2014/chart" uri="{C3380CC4-5D6E-409C-BE32-E72D297353CC}">
              <c16:uniqueId val="{00000002-576A-4850-853F-7F7FF54F1F48}"/>
            </c:ext>
          </c:extLst>
        </c:ser>
        <c:ser>
          <c:idx val="3"/>
          <c:order val="3"/>
          <c:tx>
            <c:strRef>
              <c:f>Sheet1!$E$1</c:f>
              <c:strCache>
                <c:ptCount val="1"/>
                <c:pt idx="0">
                  <c:v>Incomplete</c:v>
                </c:pt>
              </c:strCache>
            </c:strRef>
          </c:tx>
          <c:spPr>
            <a:ln>
              <a:solidFill>
                <a:srgbClr val="000000"/>
              </a:solidFill>
            </a:ln>
          </c:spPr>
          <c:invertIfNegative val="0"/>
          <c:cat>
            <c:strRef>
              <c:f>Sheet1!$A$2:$A$5</c:f>
              <c:strCache>
                <c:ptCount val="4"/>
                <c:pt idx="0">
                  <c:v> Citing 2014</c:v>
                </c:pt>
                <c:pt idx="1">
                  <c:v>Citing 2015</c:v>
                </c:pt>
                <c:pt idx="2">
                  <c:v>Commentary 2014</c:v>
                </c:pt>
                <c:pt idx="3">
                  <c:v>Commentary 2015</c:v>
                </c:pt>
              </c:strCache>
            </c:strRef>
          </c:cat>
          <c:val>
            <c:numRef>
              <c:f>Sheet1!$E$2:$E$5</c:f>
              <c:numCache>
                <c:formatCode>General</c:formatCode>
                <c:ptCount val="4"/>
                <c:pt idx="0">
                  <c:v>42</c:v>
                </c:pt>
                <c:pt idx="1">
                  <c:v>26</c:v>
                </c:pt>
                <c:pt idx="2">
                  <c:v>56</c:v>
                </c:pt>
                <c:pt idx="3">
                  <c:v>62</c:v>
                </c:pt>
              </c:numCache>
            </c:numRef>
          </c:val>
          <c:extLst xmlns:c16r2="http://schemas.microsoft.com/office/drawing/2015/06/chart">
            <c:ext xmlns:c16="http://schemas.microsoft.com/office/drawing/2014/chart" uri="{C3380CC4-5D6E-409C-BE32-E72D297353CC}">
              <c16:uniqueId val="{00000003-576A-4850-853F-7F7FF54F1F48}"/>
            </c:ext>
          </c:extLst>
        </c:ser>
        <c:dLbls>
          <c:showLegendKey val="0"/>
          <c:showVal val="0"/>
          <c:showCatName val="0"/>
          <c:showSerName val="0"/>
          <c:showPercent val="0"/>
          <c:showBubbleSize val="0"/>
        </c:dLbls>
        <c:gapWidth val="150"/>
        <c:axId val="132785280"/>
        <c:axId val="132786816"/>
      </c:barChart>
      <c:catAx>
        <c:axId val="132785280"/>
        <c:scaling>
          <c:orientation val="minMax"/>
        </c:scaling>
        <c:delete val="0"/>
        <c:axPos val="b"/>
        <c:numFmt formatCode="General" sourceLinked="0"/>
        <c:majorTickMark val="out"/>
        <c:minorTickMark val="none"/>
        <c:tickLblPos val="nextTo"/>
        <c:crossAx val="132786816"/>
        <c:crosses val="autoZero"/>
        <c:auto val="1"/>
        <c:lblAlgn val="ctr"/>
        <c:lblOffset val="100"/>
        <c:noMultiLvlLbl val="0"/>
      </c:catAx>
      <c:valAx>
        <c:axId val="132786816"/>
        <c:scaling>
          <c:orientation val="minMax"/>
        </c:scaling>
        <c:delete val="0"/>
        <c:axPos val="l"/>
        <c:majorGridlines/>
        <c:numFmt formatCode="General" sourceLinked="1"/>
        <c:majorTickMark val="out"/>
        <c:minorTickMark val="none"/>
        <c:tickLblPos val="nextTo"/>
        <c:crossAx val="13278528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_rels/data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C7D0FB-2948-2E4D-AD9C-2C2B8A67C730}" type="doc">
      <dgm:prSet loTypeId="urn:microsoft.com/office/officeart/2009/layout/CircleArrowProcess" loCatId="" qsTypeId="urn:microsoft.com/office/officeart/2005/8/quickstyle/3D1" qsCatId="3D" csTypeId="urn:microsoft.com/office/officeart/2005/8/colors/accent1_2" csCatId="accent1" phldr="1"/>
      <dgm:spPr/>
      <dgm:t>
        <a:bodyPr/>
        <a:lstStyle/>
        <a:p>
          <a:endParaRPr lang="en-US"/>
        </a:p>
      </dgm:t>
    </dgm:pt>
    <dgm:pt modelId="{6E980B22-0F04-4A4B-BBCF-E030EA9A51A7}">
      <dgm:prSet phldrT="[Text]"/>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Change</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26669121-10F9-C341-BA9C-63FDD7183A3D}" type="parTrans" cxnId="{F722D10B-865E-1C44-B1F6-DF418D4DCD35}">
      <dgm:prSet/>
      <dgm:spPr/>
      <dgm:t>
        <a:bodyPr/>
        <a:lstStyle/>
        <a:p>
          <a:endParaRPr lang="en-US"/>
        </a:p>
      </dgm:t>
    </dgm:pt>
    <dgm:pt modelId="{1C35A421-9A75-034F-B0A6-E8B5DC082BFF}" type="sibTrans" cxnId="{F722D10B-865E-1C44-B1F6-DF418D4DCD35}">
      <dgm:prSet/>
      <dgm:spPr/>
      <dgm:t>
        <a:bodyPr/>
        <a:lstStyle/>
        <a:p>
          <a:endParaRPr lang="en-US"/>
        </a:p>
      </dgm:t>
    </dgm:pt>
    <dgm:pt modelId="{70A1D38D-2EC7-0D42-87C4-FF70D22064FB}">
      <dgm:prSet phldrT="[Text]"/>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Challenge</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73E3BD98-1B4B-D745-9815-A4451C50A892}" type="parTrans" cxnId="{1995D44C-8A68-024C-9798-8FB95DE37FCC}">
      <dgm:prSet/>
      <dgm:spPr/>
      <dgm:t>
        <a:bodyPr/>
        <a:lstStyle/>
        <a:p>
          <a:endParaRPr lang="en-US"/>
        </a:p>
      </dgm:t>
    </dgm:pt>
    <dgm:pt modelId="{CC4A169E-1996-3347-BBF4-679A189B50DC}" type="sibTrans" cxnId="{1995D44C-8A68-024C-9798-8FB95DE37FCC}">
      <dgm:prSet/>
      <dgm:spPr/>
      <dgm:t>
        <a:bodyPr/>
        <a:lstStyle/>
        <a:p>
          <a:endParaRPr lang="en-US"/>
        </a:p>
      </dgm:t>
    </dgm:pt>
    <dgm:pt modelId="{E61EFDFE-DC0E-E04D-A44D-69547612E33E}">
      <dgm:prSet phldrT="[Text]"/>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Opportunity</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9F20E9AD-04D9-2E41-8DEE-F5A683CA661D}" type="parTrans" cxnId="{E29BAF6B-4015-8A46-B014-781F8DC897D6}">
      <dgm:prSet/>
      <dgm:spPr/>
      <dgm:t>
        <a:bodyPr/>
        <a:lstStyle/>
        <a:p>
          <a:endParaRPr lang="en-US"/>
        </a:p>
      </dgm:t>
    </dgm:pt>
    <dgm:pt modelId="{B45AFABB-58F1-5D43-AFA9-238C5549541D}" type="sibTrans" cxnId="{E29BAF6B-4015-8A46-B014-781F8DC897D6}">
      <dgm:prSet/>
      <dgm:spPr/>
      <dgm:t>
        <a:bodyPr/>
        <a:lstStyle/>
        <a:p>
          <a:endParaRPr lang="en-US"/>
        </a:p>
      </dgm:t>
    </dgm:pt>
    <dgm:pt modelId="{E299FEBC-5DE3-2F4A-8FA3-71AA4662ADB5}" type="pres">
      <dgm:prSet presAssocID="{B2C7D0FB-2948-2E4D-AD9C-2C2B8A67C730}" presName="Name0" presStyleCnt="0">
        <dgm:presLayoutVars>
          <dgm:chMax val="7"/>
          <dgm:chPref val="7"/>
          <dgm:dir/>
          <dgm:animLvl val="lvl"/>
        </dgm:presLayoutVars>
      </dgm:prSet>
      <dgm:spPr/>
      <dgm:t>
        <a:bodyPr/>
        <a:lstStyle/>
        <a:p>
          <a:endParaRPr lang="en-US"/>
        </a:p>
      </dgm:t>
    </dgm:pt>
    <dgm:pt modelId="{F89F86CE-98FD-BD4B-84FF-6EBAAA73B1F1}" type="pres">
      <dgm:prSet presAssocID="{6E980B22-0F04-4A4B-BBCF-E030EA9A51A7}" presName="Accent1" presStyleCnt="0"/>
      <dgm:spPr/>
    </dgm:pt>
    <dgm:pt modelId="{E243D087-2720-0C4B-903E-6E5DEE5CD18E}" type="pres">
      <dgm:prSet presAssocID="{6E980B22-0F04-4A4B-BBCF-E030EA9A51A7}" presName="Accent" presStyleLbl="node1" presStyleIdx="0" presStyleCnt="3"/>
      <dgm:spPr>
        <a:solidFill>
          <a:srgbClr val="800000"/>
        </a:solidFill>
      </dgm:spPr>
    </dgm:pt>
    <dgm:pt modelId="{22476A29-710E-C542-8000-0CB7F2E97470}" type="pres">
      <dgm:prSet presAssocID="{6E980B22-0F04-4A4B-BBCF-E030EA9A51A7}" presName="Parent1" presStyleLbl="revTx" presStyleIdx="0" presStyleCnt="3">
        <dgm:presLayoutVars>
          <dgm:chMax val="1"/>
          <dgm:chPref val="1"/>
          <dgm:bulletEnabled val="1"/>
        </dgm:presLayoutVars>
      </dgm:prSet>
      <dgm:spPr/>
      <dgm:t>
        <a:bodyPr/>
        <a:lstStyle/>
        <a:p>
          <a:endParaRPr lang="en-US"/>
        </a:p>
      </dgm:t>
    </dgm:pt>
    <dgm:pt modelId="{DA588692-D83D-FB4E-A5C0-62C72F0D4BCE}" type="pres">
      <dgm:prSet presAssocID="{70A1D38D-2EC7-0D42-87C4-FF70D22064FB}" presName="Accent2" presStyleCnt="0"/>
      <dgm:spPr/>
    </dgm:pt>
    <dgm:pt modelId="{EA95F0AC-D57F-014B-A649-9B2DCC5C3484}" type="pres">
      <dgm:prSet presAssocID="{70A1D38D-2EC7-0D42-87C4-FF70D22064FB}" presName="Accent" presStyleLbl="node1" presStyleIdx="1" presStyleCnt="3"/>
      <dgm:spPr>
        <a:solidFill>
          <a:schemeClr val="tx1"/>
        </a:solidFill>
      </dgm:spPr>
      <dgm:t>
        <a:bodyPr/>
        <a:lstStyle/>
        <a:p>
          <a:endParaRPr lang="en-US"/>
        </a:p>
      </dgm:t>
    </dgm:pt>
    <dgm:pt modelId="{2F737324-B5A0-3C4B-840A-0214A291F35F}" type="pres">
      <dgm:prSet presAssocID="{70A1D38D-2EC7-0D42-87C4-FF70D22064FB}" presName="Parent2" presStyleLbl="revTx" presStyleIdx="1" presStyleCnt="3">
        <dgm:presLayoutVars>
          <dgm:chMax val="1"/>
          <dgm:chPref val="1"/>
          <dgm:bulletEnabled val="1"/>
        </dgm:presLayoutVars>
      </dgm:prSet>
      <dgm:spPr/>
      <dgm:t>
        <a:bodyPr/>
        <a:lstStyle/>
        <a:p>
          <a:endParaRPr lang="en-US"/>
        </a:p>
      </dgm:t>
    </dgm:pt>
    <dgm:pt modelId="{FB0AC34A-78EA-484A-8C26-313DF700DA5F}" type="pres">
      <dgm:prSet presAssocID="{E61EFDFE-DC0E-E04D-A44D-69547612E33E}" presName="Accent3" presStyleCnt="0"/>
      <dgm:spPr/>
    </dgm:pt>
    <dgm:pt modelId="{04AD9190-C3A2-994B-AB09-3A7F2E8651CA}" type="pres">
      <dgm:prSet presAssocID="{E61EFDFE-DC0E-E04D-A44D-69547612E33E}" presName="Accent" presStyleLbl="node1" presStyleIdx="2" presStyleCnt="3"/>
      <dgm:spPr>
        <a:solidFill>
          <a:schemeClr val="tx1">
            <a:lumMod val="75000"/>
            <a:lumOff val="25000"/>
          </a:schemeClr>
        </a:solidFill>
      </dgm:spPr>
    </dgm:pt>
    <dgm:pt modelId="{34AD11CC-FCD6-B24A-A346-98569F906809}" type="pres">
      <dgm:prSet presAssocID="{E61EFDFE-DC0E-E04D-A44D-69547612E33E}" presName="Parent3" presStyleLbl="revTx" presStyleIdx="2" presStyleCnt="3">
        <dgm:presLayoutVars>
          <dgm:chMax val="1"/>
          <dgm:chPref val="1"/>
          <dgm:bulletEnabled val="1"/>
        </dgm:presLayoutVars>
      </dgm:prSet>
      <dgm:spPr/>
      <dgm:t>
        <a:bodyPr/>
        <a:lstStyle/>
        <a:p>
          <a:endParaRPr lang="en-US"/>
        </a:p>
      </dgm:t>
    </dgm:pt>
  </dgm:ptLst>
  <dgm:cxnLst>
    <dgm:cxn modelId="{DB64F0F1-E7FD-1248-9550-F528350EF724}" type="presOf" srcId="{70A1D38D-2EC7-0D42-87C4-FF70D22064FB}" destId="{2F737324-B5A0-3C4B-840A-0214A291F35F}" srcOrd="0" destOrd="0" presId="urn:microsoft.com/office/officeart/2009/layout/CircleArrowProcess"/>
    <dgm:cxn modelId="{EE053B71-6CFF-BE40-AD8F-4AADB039DB22}" type="presOf" srcId="{B2C7D0FB-2948-2E4D-AD9C-2C2B8A67C730}" destId="{E299FEBC-5DE3-2F4A-8FA3-71AA4662ADB5}" srcOrd="0" destOrd="0" presId="urn:microsoft.com/office/officeart/2009/layout/CircleArrowProcess"/>
    <dgm:cxn modelId="{C4619569-7B00-EB41-9E5F-79D0D72D64EA}" type="presOf" srcId="{6E980B22-0F04-4A4B-BBCF-E030EA9A51A7}" destId="{22476A29-710E-C542-8000-0CB7F2E97470}" srcOrd="0" destOrd="0" presId="urn:microsoft.com/office/officeart/2009/layout/CircleArrowProcess"/>
    <dgm:cxn modelId="{1995D44C-8A68-024C-9798-8FB95DE37FCC}" srcId="{B2C7D0FB-2948-2E4D-AD9C-2C2B8A67C730}" destId="{70A1D38D-2EC7-0D42-87C4-FF70D22064FB}" srcOrd="1" destOrd="0" parTransId="{73E3BD98-1B4B-D745-9815-A4451C50A892}" sibTransId="{CC4A169E-1996-3347-BBF4-679A189B50DC}"/>
    <dgm:cxn modelId="{773D781D-7452-B040-84AB-AE15DFD04A65}" type="presOf" srcId="{E61EFDFE-DC0E-E04D-A44D-69547612E33E}" destId="{34AD11CC-FCD6-B24A-A346-98569F906809}" srcOrd="0" destOrd="0" presId="urn:microsoft.com/office/officeart/2009/layout/CircleArrowProcess"/>
    <dgm:cxn modelId="{E29BAF6B-4015-8A46-B014-781F8DC897D6}" srcId="{B2C7D0FB-2948-2E4D-AD9C-2C2B8A67C730}" destId="{E61EFDFE-DC0E-E04D-A44D-69547612E33E}" srcOrd="2" destOrd="0" parTransId="{9F20E9AD-04D9-2E41-8DEE-F5A683CA661D}" sibTransId="{B45AFABB-58F1-5D43-AFA9-238C5549541D}"/>
    <dgm:cxn modelId="{F722D10B-865E-1C44-B1F6-DF418D4DCD35}" srcId="{B2C7D0FB-2948-2E4D-AD9C-2C2B8A67C730}" destId="{6E980B22-0F04-4A4B-BBCF-E030EA9A51A7}" srcOrd="0" destOrd="0" parTransId="{26669121-10F9-C341-BA9C-63FDD7183A3D}" sibTransId="{1C35A421-9A75-034F-B0A6-E8B5DC082BFF}"/>
    <dgm:cxn modelId="{3A1534A8-82DA-494C-97DF-AC0D8A52715C}" type="presParOf" srcId="{E299FEBC-5DE3-2F4A-8FA3-71AA4662ADB5}" destId="{F89F86CE-98FD-BD4B-84FF-6EBAAA73B1F1}" srcOrd="0" destOrd="0" presId="urn:microsoft.com/office/officeart/2009/layout/CircleArrowProcess"/>
    <dgm:cxn modelId="{03328993-00EF-514D-93D9-EEB1A48B6207}" type="presParOf" srcId="{F89F86CE-98FD-BD4B-84FF-6EBAAA73B1F1}" destId="{E243D087-2720-0C4B-903E-6E5DEE5CD18E}" srcOrd="0" destOrd="0" presId="urn:microsoft.com/office/officeart/2009/layout/CircleArrowProcess"/>
    <dgm:cxn modelId="{BD11873E-F9FB-C146-9429-7C34E82019E4}" type="presParOf" srcId="{E299FEBC-5DE3-2F4A-8FA3-71AA4662ADB5}" destId="{22476A29-710E-C542-8000-0CB7F2E97470}" srcOrd="1" destOrd="0" presId="urn:microsoft.com/office/officeart/2009/layout/CircleArrowProcess"/>
    <dgm:cxn modelId="{A8B981E2-7271-C54C-A8A9-F00E1B928CDA}" type="presParOf" srcId="{E299FEBC-5DE3-2F4A-8FA3-71AA4662ADB5}" destId="{DA588692-D83D-FB4E-A5C0-62C72F0D4BCE}" srcOrd="2" destOrd="0" presId="urn:microsoft.com/office/officeart/2009/layout/CircleArrowProcess"/>
    <dgm:cxn modelId="{4E6E4380-F404-3045-AF35-47966DF84A58}" type="presParOf" srcId="{DA588692-D83D-FB4E-A5C0-62C72F0D4BCE}" destId="{EA95F0AC-D57F-014B-A649-9B2DCC5C3484}" srcOrd="0" destOrd="0" presId="urn:microsoft.com/office/officeart/2009/layout/CircleArrowProcess"/>
    <dgm:cxn modelId="{7D73471A-3547-0F40-A5F0-5DC34E385F3B}" type="presParOf" srcId="{E299FEBC-5DE3-2F4A-8FA3-71AA4662ADB5}" destId="{2F737324-B5A0-3C4B-840A-0214A291F35F}" srcOrd="3" destOrd="0" presId="urn:microsoft.com/office/officeart/2009/layout/CircleArrowProcess"/>
    <dgm:cxn modelId="{66ECA06C-D75E-E744-A2E3-53FEA8EC4BD1}" type="presParOf" srcId="{E299FEBC-5DE3-2F4A-8FA3-71AA4662ADB5}" destId="{FB0AC34A-78EA-484A-8C26-313DF700DA5F}" srcOrd="4" destOrd="0" presId="urn:microsoft.com/office/officeart/2009/layout/CircleArrowProcess"/>
    <dgm:cxn modelId="{67E52197-DA5A-4942-9350-E8A48CBA6F79}" type="presParOf" srcId="{FB0AC34A-78EA-484A-8C26-313DF700DA5F}" destId="{04AD9190-C3A2-994B-AB09-3A7F2E8651CA}" srcOrd="0" destOrd="0" presId="urn:microsoft.com/office/officeart/2009/layout/CircleArrowProcess"/>
    <dgm:cxn modelId="{3E438B18-9D02-784C-9E3A-6D93EADC3692}" type="presParOf" srcId="{E299FEBC-5DE3-2F4A-8FA3-71AA4662ADB5}" destId="{34AD11CC-FCD6-B24A-A346-98569F906809}"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8A136F-B102-964A-A2BE-D4FE9CF6A4CF}" type="doc">
      <dgm:prSet loTypeId="urn:microsoft.com/office/officeart/2008/layout/HalfCircleOrganizationChart" loCatId="" qsTypeId="urn:microsoft.com/office/officeart/2005/8/quickstyle/simple4" qsCatId="simple" csTypeId="urn:microsoft.com/office/officeart/2005/8/colors/accent1_2" csCatId="accent1" phldr="1"/>
      <dgm:spPr/>
      <dgm:t>
        <a:bodyPr/>
        <a:lstStyle/>
        <a:p>
          <a:endParaRPr lang="en-US"/>
        </a:p>
      </dgm:t>
    </dgm:pt>
    <dgm:pt modelId="{21970B6F-5BA6-C041-8421-4BE15C900145}">
      <dgm:prSet phldrT="[Text]"/>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Principal</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00BCDC0C-9EA1-A64B-9365-47192BD3B8AB}" type="parTrans" cxnId="{B2899CD6-2E06-1C4A-A5DD-78EE622B90FD}">
      <dgm:prSet/>
      <dgm:spPr/>
      <dgm:t>
        <a:bodyPr/>
        <a:lstStyle/>
        <a:p>
          <a:endParaRPr lang="en-US">
            <a:solidFill>
              <a:schemeClr val="tx1"/>
            </a:solidFill>
          </a:endParaRPr>
        </a:p>
      </dgm:t>
    </dgm:pt>
    <dgm:pt modelId="{DEEA636E-B15E-7547-893B-ACB5812F71A7}" type="sibTrans" cxnId="{B2899CD6-2E06-1C4A-A5DD-78EE622B90FD}">
      <dgm:prSet/>
      <dgm:spPr/>
      <dgm:t>
        <a:bodyPr/>
        <a:lstStyle/>
        <a:p>
          <a:endParaRPr lang="en-US">
            <a:solidFill>
              <a:schemeClr val="tx1"/>
            </a:solidFill>
          </a:endParaRPr>
        </a:p>
      </dgm:t>
    </dgm:pt>
    <dgm:pt modelId="{7C099AC7-1EBD-134A-9438-D6F6E199C166}" type="asst">
      <dgm:prSet phldrT="[Text]"/>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Assistant</a:t>
          </a:r>
          <a:r>
            <a:rPr lang="en-US" dirty="0" smtClean="0">
              <a:solidFill>
                <a:schemeClr val="tx1"/>
              </a:solidFill>
            </a:rPr>
            <a:t>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Principal</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2C61032C-A78E-C440-A9E0-58C89C29517C}" type="parTrans" cxnId="{235970C8-19F7-6C42-AB14-C37177BED0BA}">
      <dgm:prSet/>
      <dgm:spPr/>
      <dgm:t>
        <a:bodyPr/>
        <a:lstStyle/>
        <a:p>
          <a:endParaRPr lang="en-US">
            <a:solidFill>
              <a:schemeClr val="tx1"/>
            </a:solidFill>
          </a:endParaRPr>
        </a:p>
      </dgm:t>
    </dgm:pt>
    <dgm:pt modelId="{F859F6AD-0A24-F940-B26D-93CE471D543B}" type="sibTrans" cxnId="{235970C8-19F7-6C42-AB14-C37177BED0BA}">
      <dgm:prSet/>
      <dgm:spPr/>
      <dgm:t>
        <a:bodyPr/>
        <a:lstStyle/>
        <a:p>
          <a:endParaRPr lang="en-US">
            <a:solidFill>
              <a:schemeClr val="tx1"/>
            </a:solidFill>
          </a:endParaRPr>
        </a:p>
      </dgm:t>
    </dgm:pt>
    <dgm:pt modelId="{BAA6CAC2-9A45-7042-9388-94468A5C2454}">
      <dgm:prSet phldrT="[Text]"/>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Librarian</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EF6A8D94-0447-C844-8001-8609BF85256B}" type="parTrans" cxnId="{D39E9639-2417-E74E-911D-4ED4F6296398}">
      <dgm:prSet/>
      <dgm:spPr/>
      <dgm:t>
        <a:bodyPr/>
        <a:lstStyle/>
        <a:p>
          <a:endParaRPr lang="en-US">
            <a:solidFill>
              <a:schemeClr val="tx1"/>
            </a:solidFill>
          </a:endParaRPr>
        </a:p>
      </dgm:t>
    </dgm:pt>
    <dgm:pt modelId="{7CABCF3C-371F-B14C-ABFF-8C688A2AC777}" type="sibTrans" cxnId="{D39E9639-2417-E74E-911D-4ED4F6296398}">
      <dgm:prSet/>
      <dgm:spPr/>
      <dgm:t>
        <a:bodyPr/>
        <a:lstStyle/>
        <a:p>
          <a:endParaRPr lang="en-US">
            <a:solidFill>
              <a:schemeClr val="tx1"/>
            </a:solidFill>
          </a:endParaRPr>
        </a:p>
      </dgm:t>
    </dgm:pt>
    <dgm:pt modelId="{5EC934BB-E3CF-9049-9600-61803E1C0487}">
      <dgm:prSet phldrT="[Text]"/>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Science/Math</a:t>
          </a:r>
          <a:r>
            <a:rPr lang="en-US" dirty="0" smtClean="0">
              <a:solidFill>
                <a:schemeClr val="tx1"/>
              </a:solidFill>
            </a:rPr>
            <a:t> &amp;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Technology</a:t>
          </a:r>
          <a:r>
            <a:rPr lang="en-US" dirty="0" smtClean="0">
              <a:solidFill>
                <a:schemeClr val="tx1"/>
              </a:solidFill>
            </a:rPr>
            <a:t>	</a:t>
          </a:r>
          <a:endParaRPr lang="en-US" dirty="0">
            <a:solidFill>
              <a:schemeClr val="tx1"/>
            </a:solidFill>
          </a:endParaRPr>
        </a:p>
      </dgm:t>
    </dgm:pt>
    <dgm:pt modelId="{B0222F5D-2E40-CE49-B435-2B9AAFA607AD}" type="parTrans" cxnId="{4668010B-F73E-2542-A5E4-B8044908D6BB}">
      <dgm:prSet/>
      <dgm:spPr/>
      <dgm:t>
        <a:bodyPr/>
        <a:lstStyle/>
        <a:p>
          <a:endParaRPr lang="en-US">
            <a:solidFill>
              <a:schemeClr val="tx1"/>
            </a:solidFill>
          </a:endParaRPr>
        </a:p>
      </dgm:t>
    </dgm:pt>
    <dgm:pt modelId="{34A9294F-5892-AF43-B697-77E75B5814F9}" type="sibTrans" cxnId="{4668010B-F73E-2542-A5E4-B8044908D6BB}">
      <dgm:prSet/>
      <dgm:spPr/>
      <dgm:t>
        <a:bodyPr/>
        <a:lstStyle/>
        <a:p>
          <a:endParaRPr lang="en-US">
            <a:solidFill>
              <a:schemeClr val="tx1"/>
            </a:solidFill>
          </a:endParaRPr>
        </a:p>
      </dgm:t>
    </dgm:pt>
    <dgm:pt modelId="{57D53D12-AAC9-7B4D-95BC-10AC03665D80}">
      <dgm:prSet phldrT="[Text]"/>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Lifetime</a:t>
          </a:r>
          <a:r>
            <a:rPr lang="en-US" baseline="0" dirty="0" smtClean="0">
              <a:solidFill>
                <a:schemeClr val="tx1"/>
              </a:solidFill>
            </a:rPr>
            <a:t> Fitness</a:t>
          </a:r>
          <a:endParaRPr lang="en-US" dirty="0">
            <a:solidFill>
              <a:schemeClr val="tx1"/>
            </a:solidFill>
          </a:endParaRPr>
        </a:p>
      </dgm:t>
    </dgm:pt>
    <dgm:pt modelId="{8F39BE86-54CE-E441-B551-F82E2463FB25}" type="parTrans" cxnId="{BB156B10-A9A1-3641-9157-8A815745F1BE}">
      <dgm:prSet/>
      <dgm:spPr/>
      <dgm:t>
        <a:bodyPr/>
        <a:lstStyle/>
        <a:p>
          <a:endParaRPr lang="en-US">
            <a:solidFill>
              <a:schemeClr val="tx1"/>
            </a:solidFill>
          </a:endParaRPr>
        </a:p>
      </dgm:t>
    </dgm:pt>
    <dgm:pt modelId="{2F8F771E-2621-E046-B3BA-83D8796B1ECD}" type="sibTrans" cxnId="{BB156B10-A9A1-3641-9157-8A815745F1BE}">
      <dgm:prSet/>
      <dgm:spPr/>
      <dgm:t>
        <a:bodyPr/>
        <a:lstStyle/>
        <a:p>
          <a:endParaRPr lang="en-US">
            <a:solidFill>
              <a:schemeClr val="tx1"/>
            </a:solidFill>
          </a:endParaRPr>
        </a:p>
      </dgm:t>
    </dgm:pt>
    <dgm:pt modelId="{155CCC42-7B5D-CE4B-8262-3A12BF6C507E}" type="pres">
      <dgm:prSet presAssocID="{998A136F-B102-964A-A2BE-D4FE9CF6A4CF}" presName="Name0" presStyleCnt="0">
        <dgm:presLayoutVars>
          <dgm:orgChart val="1"/>
          <dgm:chPref val="1"/>
          <dgm:dir/>
          <dgm:animOne val="branch"/>
          <dgm:animLvl val="lvl"/>
          <dgm:resizeHandles/>
        </dgm:presLayoutVars>
      </dgm:prSet>
      <dgm:spPr/>
      <dgm:t>
        <a:bodyPr/>
        <a:lstStyle/>
        <a:p>
          <a:endParaRPr lang="en-US"/>
        </a:p>
      </dgm:t>
    </dgm:pt>
    <dgm:pt modelId="{0E99AACF-753C-0947-9D6E-D1C5006EA2BD}" type="pres">
      <dgm:prSet presAssocID="{21970B6F-5BA6-C041-8421-4BE15C900145}" presName="hierRoot1" presStyleCnt="0">
        <dgm:presLayoutVars>
          <dgm:hierBranch val="init"/>
        </dgm:presLayoutVars>
      </dgm:prSet>
      <dgm:spPr/>
    </dgm:pt>
    <dgm:pt modelId="{13D5D270-EB06-F44C-965C-56180005E4FC}" type="pres">
      <dgm:prSet presAssocID="{21970B6F-5BA6-C041-8421-4BE15C900145}" presName="rootComposite1" presStyleCnt="0"/>
      <dgm:spPr/>
    </dgm:pt>
    <dgm:pt modelId="{F1B34FF5-3A77-E547-8763-947E823EA824}" type="pres">
      <dgm:prSet presAssocID="{21970B6F-5BA6-C041-8421-4BE15C900145}" presName="rootText1" presStyleLbl="alignAcc1" presStyleIdx="0" presStyleCnt="0">
        <dgm:presLayoutVars>
          <dgm:chPref val="3"/>
        </dgm:presLayoutVars>
      </dgm:prSet>
      <dgm:spPr/>
      <dgm:t>
        <a:bodyPr/>
        <a:lstStyle/>
        <a:p>
          <a:endParaRPr lang="en-US"/>
        </a:p>
      </dgm:t>
    </dgm:pt>
    <dgm:pt modelId="{778B2731-CF30-D641-81A9-2A269415C4E4}" type="pres">
      <dgm:prSet presAssocID="{21970B6F-5BA6-C041-8421-4BE15C900145}" presName="topArc1" presStyleLbl="parChTrans1D1" presStyleIdx="0" presStyleCnt="10"/>
      <dgm:spPr/>
    </dgm:pt>
    <dgm:pt modelId="{65F5020C-8DB9-9D41-9989-21EAA672C1AD}" type="pres">
      <dgm:prSet presAssocID="{21970B6F-5BA6-C041-8421-4BE15C900145}" presName="bottomArc1" presStyleLbl="parChTrans1D1" presStyleIdx="1" presStyleCnt="10"/>
      <dgm:spPr/>
    </dgm:pt>
    <dgm:pt modelId="{8EA77355-463B-E643-9050-03692B57DF53}" type="pres">
      <dgm:prSet presAssocID="{21970B6F-5BA6-C041-8421-4BE15C900145}" presName="topConnNode1" presStyleLbl="node1" presStyleIdx="0" presStyleCnt="0"/>
      <dgm:spPr/>
      <dgm:t>
        <a:bodyPr/>
        <a:lstStyle/>
        <a:p>
          <a:endParaRPr lang="en-US"/>
        </a:p>
      </dgm:t>
    </dgm:pt>
    <dgm:pt modelId="{3E59D4B4-0327-A140-B757-0FE741616E4D}" type="pres">
      <dgm:prSet presAssocID="{21970B6F-5BA6-C041-8421-4BE15C900145}" presName="hierChild2" presStyleCnt="0"/>
      <dgm:spPr/>
    </dgm:pt>
    <dgm:pt modelId="{F6ABBEBF-C591-1945-BDF5-35F4A930B1EC}" type="pres">
      <dgm:prSet presAssocID="{EF6A8D94-0447-C844-8001-8609BF85256B}" presName="Name28" presStyleLbl="parChTrans1D2" presStyleIdx="0" presStyleCnt="4"/>
      <dgm:spPr/>
      <dgm:t>
        <a:bodyPr/>
        <a:lstStyle/>
        <a:p>
          <a:endParaRPr lang="en-US"/>
        </a:p>
      </dgm:t>
    </dgm:pt>
    <dgm:pt modelId="{6602C11A-F616-7F4E-B294-C10321EE51A6}" type="pres">
      <dgm:prSet presAssocID="{BAA6CAC2-9A45-7042-9388-94468A5C2454}" presName="hierRoot2" presStyleCnt="0">
        <dgm:presLayoutVars>
          <dgm:hierBranch val="init"/>
        </dgm:presLayoutVars>
      </dgm:prSet>
      <dgm:spPr/>
    </dgm:pt>
    <dgm:pt modelId="{B6B6839A-FF13-C84A-9FEF-5CF27C8F638A}" type="pres">
      <dgm:prSet presAssocID="{BAA6CAC2-9A45-7042-9388-94468A5C2454}" presName="rootComposite2" presStyleCnt="0"/>
      <dgm:spPr/>
    </dgm:pt>
    <dgm:pt modelId="{C6BB6F9A-AD42-E149-AE39-E7517BFE66B1}" type="pres">
      <dgm:prSet presAssocID="{BAA6CAC2-9A45-7042-9388-94468A5C2454}" presName="rootText2" presStyleLbl="alignAcc1" presStyleIdx="0" presStyleCnt="0">
        <dgm:presLayoutVars>
          <dgm:chPref val="3"/>
        </dgm:presLayoutVars>
      </dgm:prSet>
      <dgm:spPr/>
      <dgm:t>
        <a:bodyPr/>
        <a:lstStyle/>
        <a:p>
          <a:endParaRPr lang="en-US"/>
        </a:p>
      </dgm:t>
    </dgm:pt>
    <dgm:pt modelId="{72999675-B805-8B49-8C76-752E0312A05C}" type="pres">
      <dgm:prSet presAssocID="{BAA6CAC2-9A45-7042-9388-94468A5C2454}" presName="topArc2" presStyleLbl="parChTrans1D1" presStyleIdx="2" presStyleCnt="10"/>
      <dgm:spPr/>
    </dgm:pt>
    <dgm:pt modelId="{1560BC6B-C438-A441-B7EA-BC883AFB4FDA}" type="pres">
      <dgm:prSet presAssocID="{BAA6CAC2-9A45-7042-9388-94468A5C2454}" presName="bottomArc2" presStyleLbl="parChTrans1D1" presStyleIdx="3" presStyleCnt="10"/>
      <dgm:spPr/>
    </dgm:pt>
    <dgm:pt modelId="{546DB53E-E34C-AA4E-ABA4-577209BF5832}" type="pres">
      <dgm:prSet presAssocID="{BAA6CAC2-9A45-7042-9388-94468A5C2454}" presName="topConnNode2" presStyleLbl="node2" presStyleIdx="0" presStyleCnt="0"/>
      <dgm:spPr/>
      <dgm:t>
        <a:bodyPr/>
        <a:lstStyle/>
        <a:p>
          <a:endParaRPr lang="en-US"/>
        </a:p>
      </dgm:t>
    </dgm:pt>
    <dgm:pt modelId="{116A4A3A-D69D-DA4E-941D-BDD57F3F9B07}" type="pres">
      <dgm:prSet presAssocID="{BAA6CAC2-9A45-7042-9388-94468A5C2454}" presName="hierChild4" presStyleCnt="0"/>
      <dgm:spPr/>
    </dgm:pt>
    <dgm:pt modelId="{18393809-119F-3747-8F44-C95E58F7677C}" type="pres">
      <dgm:prSet presAssocID="{BAA6CAC2-9A45-7042-9388-94468A5C2454}" presName="hierChild5" presStyleCnt="0"/>
      <dgm:spPr/>
    </dgm:pt>
    <dgm:pt modelId="{1047674D-7AB1-3F46-9C7D-EA21DE9D0C73}" type="pres">
      <dgm:prSet presAssocID="{B0222F5D-2E40-CE49-B435-2B9AAFA607AD}" presName="Name28" presStyleLbl="parChTrans1D2" presStyleIdx="1" presStyleCnt="4"/>
      <dgm:spPr/>
      <dgm:t>
        <a:bodyPr/>
        <a:lstStyle/>
        <a:p>
          <a:endParaRPr lang="en-US"/>
        </a:p>
      </dgm:t>
    </dgm:pt>
    <dgm:pt modelId="{47EC2AD8-49B6-0F46-A772-DC9B6A55DEE0}" type="pres">
      <dgm:prSet presAssocID="{5EC934BB-E3CF-9049-9600-61803E1C0487}" presName="hierRoot2" presStyleCnt="0">
        <dgm:presLayoutVars>
          <dgm:hierBranch val="init"/>
        </dgm:presLayoutVars>
      </dgm:prSet>
      <dgm:spPr/>
    </dgm:pt>
    <dgm:pt modelId="{13EBB4B9-3607-1647-9B9E-CF45EFEEFB07}" type="pres">
      <dgm:prSet presAssocID="{5EC934BB-E3CF-9049-9600-61803E1C0487}" presName="rootComposite2" presStyleCnt="0"/>
      <dgm:spPr/>
    </dgm:pt>
    <dgm:pt modelId="{D78E4D98-8F38-564B-A911-4C390D7A02BA}" type="pres">
      <dgm:prSet presAssocID="{5EC934BB-E3CF-9049-9600-61803E1C0487}" presName="rootText2" presStyleLbl="alignAcc1" presStyleIdx="0" presStyleCnt="0">
        <dgm:presLayoutVars>
          <dgm:chPref val="3"/>
        </dgm:presLayoutVars>
      </dgm:prSet>
      <dgm:spPr/>
      <dgm:t>
        <a:bodyPr/>
        <a:lstStyle/>
        <a:p>
          <a:endParaRPr lang="en-US"/>
        </a:p>
      </dgm:t>
    </dgm:pt>
    <dgm:pt modelId="{AE55AD69-163B-3B47-94E9-D2400C6A4330}" type="pres">
      <dgm:prSet presAssocID="{5EC934BB-E3CF-9049-9600-61803E1C0487}" presName="topArc2" presStyleLbl="parChTrans1D1" presStyleIdx="4" presStyleCnt="10"/>
      <dgm:spPr/>
    </dgm:pt>
    <dgm:pt modelId="{7875CB42-F687-354A-AFEA-75677EE0C0B7}" type="pres">
      <dgm:prSet presAssocID="{5EC934BB-E3CF-9049-9600-61803E1C0487}" presName="bottomArc2" presStyleLbl="parChTrans1D1" presStyleIdx="5" presStyleCnt="10"/>
      <dgm:spPr/>
    </dgm:pt>
    <dgm:pt modelId="{BFC9EEE9-EECC-3248-87A8-0175D5221193}" type="pres">
      <dgm:prSet presAssocID="{5EC934BB-E3CF-9049-9600-61803E1C0487}" presName="topConnNode2" presStyleLbl="node2" presStyleIdx="0" presStyleCnt="0"/>
      <dgm:spPr/>
      <dgm:t>
        <a:bodyPr/>
        <a:lstStyle/>
        <a:p>
          <a:endParaRPr lang="en-US"/>
        </a:p>
      </dgm:t>
    </dgm:pt>
    <dgm:pt modelId="{EC6F0A1C-8DB7-EE49-989E-B73E99EE643F}" type="pres">
      <dgm:prSet presAssocID="{5EC934BB-E3CF-9049-9600-61803E1C0487}" presName="hierChild4" presStyleCnt="0"/>
      <dgm:spPr/>
    </dgm:pt>
    <dgm:pt modelId="{C163BCF4-A909-A94B-B2BD-644E9FB2BE3A}" type="pres">
      <dgm:prSet presAssocID="{5EC934BB-E3CF-9049-9600-61803E1C0487}" presName="hierChild5" presStyleCnt="0"/>
      <dgm:spPr/>
    </dgm:pt>
    <dgm:pt modelId="{54B7C840-66C1-8A4E-9356-1D03FA36121A}" type="pres">
      <dgm:prSet presAssocID="{8F39BE86-54CE-E441-B551-F82E2463FB25}" presName="Name28" presStyleLbl="parChTrans1D2" presStyleIdx="2" presStyleCnt="4"/>
      <dgm:spPr/>
      <dgm:t>
        <a:bodyPr/>
        <a:lstStyle/>
        <a:p>
          <a:endParaRPr lang="en-US"/>
        </a:p>
      </dgm:t>
    </dgm:pt>
    <dgm:pt modelId="{6444B50B-C588-2F41-8F8C-A5644E1CB32F}" type="pres">
      <dgm:prSet presAssocID="{57D53D12-AAC9-7B4D-95BC-10AC03665D80}" presName="hierRoot2" presStyleCnt="0">
        <dgm:presLayoutVars>
          <dgm:hierBranch val="init"/>
        </dgm:presLayoutVars>
      </dgm:prSet>
      <dgm:spPr/>
    </dgm:pt>
    <dgm:pt modelId="{34B9E138-2404-8940-9D2D-D74A50C14297}" type="pres">
      <dgm:prSet presAssocID="{57D53D12-AAC9-7B4D-95BC-10AC03665D80}" presName="rootComposite2" presStyleCnt="0"/>
      <dgm:spPr/>
    </dgm:pt>
    <dgm:pt modelId="{C998B07F-00A3-274C-8EF7-69D1BDC6ED36}" type="pres">
      <dgm:prSet presAssocID="{57D53D12-AAC9-7B4D-95BC-10AC03665D80}" presName="rootText2" presStyleLbl="alignAcc1" presStyleIdx="0" presStyleCnt="0">
        <dgm:presLayoutVars>
          <dgm:chPref val="3"/>
        </dgm:presLayoutVars>
      </dgm:prSet>
      <dgm:spPr/>
      <dgm:t>
        <a:bodyPr/>
        <a:lstStyle/>
        <a:p>
          <a:endParaRPr lang="en-US"/>
        </a:p>
      </dgm:t>
    </dgm:pt>
    <dgm:pt modelId="{1B378ED8-29E0-6C4A-B23D-BA8CDAA6491C}" type="pres">
      <dgm:prSet presAssocID="{57D53D12-AAC9-7B4D-95BC-10AC03665D80}" presName="topArc2" presStyleLbl="parChTrans1D1" presStyleIdx="6" presStyleCnt="10"/>
      <dgm:spPr/>
    </dgm:pt>
    <dgm:pt modelId="{88ED45CC-300B-3743-BAAD-868F638D4A73}" type="pres">
      <dgm:prSet presAssocID="{57D53D12-AAC9-7B4D-95BC-10AC03665D80}" presName="bottomArc2" presStyleLbl="parChTrans1D1" presStyleIdx="7" presStyleCnt="10"/>
      <dgm:spPr/>
    </dgm:pt>
    <dgm:pt modelId="{E1E4C755-2456-9F4F-8C52-A6ADC3A0BF3C}" type="pres">
      <dgm:prSet presAssocID="{57D53D12-AAC9-7B4D-95BC-10AC03665D80}" presName="topConnNode2" presStyleLbl="node2" presStyleIdx="0" presStyleCnt="0"/>
      <dgm:spPr/>
      <dgm:t>
        <a:bodyPr/>
        <a:lstStyle/>
        <a:p>
          <a:endParaRPr lang="en-US"/>
        </a:p>
      </dgm:t>
    </dgm:pt>
    <dgm:pt modelId="{88951230-7E74-3240-9C8F-48CC748838A8}" type="pres">
      <dgm:prSet presAssocID="{57D53D12-AAC9-7B4D-95BC-10AC03665D80}" presName="hierChild4" presStyleCnt="0"/>
      <dgm:spPr/>
    </dgm:pt>
    <dgm:pt modelId="{00E64F6C-1659-7F40-A775-5BD5AA94798B}" type="pres">
      <dgm:prSet presAssocID="{57D53D12-AAC9-7B4D-95BC-10AC03665D80}" presName="hierChild5" presStyleCnt="0"/>
      <dgm:spPr/>
    </dgm:pt>
    <dgm:pt modelId="{24CA7A6B-650E-4543-BC8F-E9B8199FA1D4}" type="pres">
      <dgm:prSet presAssocID="{21970B6F-5BA6-C041-8421-4BE15C900145}" presName="hierChild3" presStyleCnt="0"/>
      <dgm:spPr/>
    </dgm:pt>
    <dgm:pt modelId="{2CA59098-A30C-7A4F-A568-717FB51D9D8C}" type="pres">
      <dgm:prSet presAssocID="{2C61032C-A78E-C440-A9E0-58C89C29517C}" presName="Name101" presStyleLbl="parChTrans1D2" presStyleIdx="3" presStyleCnt="4"/>
      <dgm:spPr/>
      <dgm:t>
        <a:bodyPr/>
        <a:lstStyle/>
        <a:p>
          <a:endParaRPr lang="en-US"/>
        </a:p>
      </dgm:t>
    </dgm:pt>
    <dgm:pt modelId="{0D396AB2-0F8C-3C4A-92D8-1E66C61F3609}" type="pres">
      <dgm:prSet presAssocID="{7C099AC7-1EBD-134A-9438-D6F6E199C166}" presName="hierRoot3" presStyleCnt="0">
        <dgm:presLayoutVars>
          <dgm:hierBranch val="init"/>
        </dgm:presLayoutVars>
      </dgm:prSet>
      <dgm:spPr/>
    </dgm:pt>
    <dgm:pt modelId="{4CC54A85-B806-DF49-AE10-4E9EB025E3F7}" type="pres">
      <dgm:prSet presAssocID="{7C099AC7-1EBD-134A-9438-D6F6E199C166}" presName="rootComposite3" presStyleCnt="0"/>
      <dgm:spPr/>
    </dgm:pt>
    <dgm:pt modelId="{C061D8E7-041B-C046-83FC-2777F0D7E4ED}" type="pres">
      <dgm:prSet presAssocID="{7C099AC7-1EBD-134A-9438-D6F6E199C166}" presName="rootText3" presStyleLbl="alignAcc1" presStyleIdx="0" presStyleCnt="0">
        <dgm:presLayoutVars>
          <dgm:chPref val="3"/>
        </dgm:presLayoutVars>
      </dgm:prSet>
      <dgm:spPr/>
      <dgm:t>
        <a:bodyPr/>
        <a:lstStyle/>
        <a:p>
          <a:endParaRPr lang="en-US"/>
        </a:p>
      </dgm:t>
    </dgm:pt>
    <dgm:pt modelId="{A6585659-B772-6D44-A503-FDA949A206A9}" type="pres">
      <dgm:prSet presAssocID="{7C099AC7-1EBD-134A-9438-D6F6E199C166}" presName="topArc3" presStyleLbl="parChTrans1D1" presStyleIdx="8" presStyleCnt="10"/>
      <dgm:spPr/>
    </dgm:pt>
    <dgm:pt modelId="{BDC66C4C-445B-7947-9D6E-C08C29E33899}" type="pres">
      <dgm:prSet presAssocID="{7C099AC7-1EBD-134A-9438-D6F6E199C166}" presName="bottomArc3" presStyleLbl="parChTrans1D1" presStyleIdx="9" presStyleCnt="10"/>
      <dgm:spPr/>
    </dgm:pt>
    <dgm:pt modelId="{E7F8DE9C-A2B0-6345-BB61-F07FD7F2A189}" type="pres">
      <dgm:prSet presAssocID="{7C099AC7-1EBD-134A-9438-D6F6E199C166}" presName="topConnNode3" presStyleLbl="asst1" presStyleIdx="0" presStyleCnt="0"/>
      <dgm:spPr/>
      <dgm:t>
        <a:bodyPr/>
        <a:lstStyle/>
        <a:p>
          <a:endParaRPr lang="en-US"/>
        </a:p>
      </dgm:t>
    </dgm:pt>
    <dgm:pt modelId="{C72F06A0-165D-F24D-ACBF-977D06778F22}" type="pres">
      <dgm:prSet presAssocID="{7C099AC7-1EBD-134A-9438-D6F6E199C166}" presName="hierChild6" presStyleCnt="0"/>
      <dgm:spPr/>
    </dgm:pt>
    <dgm:pt modelId="{E2BF2014-E1C6-084C-B588-E46DFCE2994A}" type="pres">
      <dgm:prSet presAssocID="{7C099AC7-1EBD-134A-9438-D6F6E199C166}" presName="hierChild7" presStyleCnt="0"/>
      <dgm:spPr/>
    </dgm:pt>
  </dgm:ptLst>
  <dgm:cxnLst>
    <dgm:cxn modelId="{B2899CD6-2E06-1C4A-A5DD-78EE622B90FD}" srcId="{998A136F-B102-964A-A2BE-D4FE9CF6A4CF}" destId="{21970B6F-5BA6-C041-8421-4BE15C900145}" srcOrd="0" destOrd="0" parTransId="{00BCDC0C-9EA1-A64B-9365-47192BD3B8AB}" sibTransId="{DEEA636E-B15E-7547-893B-ACB5812F71A7}"/>
    <dgm:cxn modelId="{EA827207-0718-6D4C-AA7A-486F75575D36}" type="presOf" srcId="{BAA6CAC2-9A45-7042-9388-94468A5C2454}" destId="{C6BB6F9A-AD42-E149-AE39-E7517BFE66B1}" srcOrd="0" destOrd="0" presId="urn:microsoft.com/office/officeart/2008/layout/HalfCircleOrganizationChart"/>
    <dgm:cxn modelId="{293B671C-5356-7B4F-88FE-5FF5E5484826}" type="presOf" srcId="{57D53D12-AAC9-7B4D-95BC-10AC03665D80}" destId="{C998B07F-00A3-274C-8EF7-69D1BDC6ED36}" srcOrd="0" destOrd="0" presId="urn:microsoft.com/office/officeart/2008/layout/HalfCircleOrganizationChart"/>
    <dgm:cxn modelId="{2D9145E8-FF2D-0948-9BE3-0D6D0212E308}" type="presOf" srcId="{BAA6CAC2-9A45-7042-9388-94468A5C2454}" destId="{546DB53E-E34C-AA4E-ABA4-577209BF5832}" srcOrd="1" destOrd="0" presId="urn:microsoft.com/office/officeart/2008/layout/HalfCircleOrganizationChart"/>
    <dgm:cxn modelId="{BB156B10-A9A1-3641-9157-8A815745F1BE}" srcId="{21970B6F-5BA6-C041-8421-4BE15C900145}" destId="{57D53D12-AAC9-7B4D-95BC-10AC03665D80}" srcOrd="3" destOrd="0" parTransId="{8F39BE86-54CE-E441-B551-F82E2463FB25}" sibTransId="{2F8F771E-2621-E046-B3BA-83D8796B1ECD}"/>
    <dgm:cxn modelId="{C1624518-15DA-C142-ABB1-73F76C559C4D}" type="presOf" srcId="{21970B6F-5BA6-C041-8421-4BE15C900145}" destId="{F1B34FF5-3A77-E547-8763-947E823EA824}" srcOrd="0" destOrd="0" presId="urn:microsoft.com/office/officeart/2008/layout/HalfCircleOrganizationChart"/>
    <dgm:cxn modelId="{C4EE3084-7418-BF44-A7AA-0201BA928A4D}" type="presOf" srcId="{5EC934BB-E3CF-9049-9600-61803E1C0487}" destId="{D78E4D98-8F38-564B-A911-4C390D7A02BA}" srcOrd="0" destOrd="0" presId="urn:microsoft.com/office/officeart/2008/layout/HalfCircleOrganizationChart"/>
    <dgm:cxn modelId="{5B10FB48-54A6-004C-991E-1273C7E9438B}" type="presOf" srcId="{7C099AC7-1EBD-134A-9438-D6F6E199C166}" destId="{E7F8DE9C-A2B0-6345-BB61-F07FD7F2A189}" srcOrd="1" destOrd="0" presId="urn:microsoft.com/office/officeart/2008/layout/HalfCircleOrganizationChart"/>
    <dgm:cxn modelId="{5C2CF5D8-823E-E84D-9E0B-98730740B57E}" type="presOf" srcId="{21970B6F-5BA6-C041-8421-4BE15C900145}" destId="{8EA77355-463B-E643-9050-03692B57DF53}" srcOrd="1" destOrd="0" presId="urn:microsoft.com/office/officeart/2008/layout/HalfCircleOrganizationChart"/>
    <dgm:cxn modelId="{6F6B18FC-3063-1242-A653-644AD3B1F181}" type="presOf" srcId="{5EC934BB-E3CF-9049-9600-61803E1C0487}" destId="{BFC9EEE9-EECC-3248-87A8-0175D5221193}" srcOrd="1" destOrd="0" presId="urn:microsoft.com/office/officeart/2008/layout/HalfCircleOrganizationChart"/>
    <dgm:cxn modelId="{235970C8-19F7-6C42-AB14-C37177BED0BA}" srcId="{21970B6F-5BA6-C041-8421-4BE15C900145}" destId="{7C099AC7-1EBD-134A-9438-D6F6E199C166}" srcOrd="0" destOrd="0" parTransId="{2C61032C-A78E-C440-A9E0-58C89C29517C}" sibTransId="{F859F6AD-0A24-F940-B26D-93CE471D543B}"/>
    <dgm:cxn modelId="{0B6013CA-90E2-9143-9FFC-DEC3AE011C60}" type="presOf" srcId="{EF6A8D94-0447-C844-8001-8609BF85256B}" destId="{F6ABBEBF-C591-1945-BDF5-35F4A930B1EC}" srcOrd="0" destOrd="0" presId="urn:microsoft.com/office/officeart/2008/layout/HalfCircleOrganizationChart"/>
    <dgm:cxn modelId="{91E1AFD5-38D1-4849-82E1-485E2D63C0A4}" type="presOf" srcId="{998A136F-B102-964A-A2BE-D4FE9CF6A4CF}" destId="{155CCC42-7B5D-CE4B-8262-3A12BF6C507E}" srcOrd="0" destOrd="0" presId="urn:microsoft.com/office/officeart/2008/layout/HalfCircleOrganizationChart"/>
    <dgm:cxn modelId="{C8B79213-D0B6-C644-A69B-115CE486EA00}" type="presOf" srcId="{7C099AC7-1EBD-134A-9438-D6F6E199C166}" destId="{C061D8E7-041B-C046-83FC-2777F0D7E4ED}" srcOrd="0" destOrd="0" presId="urn:microsoft.com/office/officeart/2008/layout/HalfCircleOrganizationChart"/>
    <dgm:cxn modelId="{BD1D8AB9-AA86-3E46-A5EB-5EDCCA84C330}" type="presOf" srcId="{B0222F5D-2E40-CE49-B435-2B9AAFA607AD}" destId="{1047674D-7AB1-3F46-9C7D-EA21DE9D0C73}" srcOrd="0" destOrd="0" presId="urn:microsoft.com/office/officeart/2008/layout/HalfCircleOrganizationChart"/>
    <dgm:cxn modelId="{A39637EC-7A19-ED41-A9FB-934F9282CE85}" type="presOf" srcId="{57D53D12-AAC9-7B4D-95BC-10AC03665D80}" destId="{E1E4C755-2456-9F4F-8C52-A6ADC3A0BF3C}" srcOrd="1" destOrd="0" presId="urn:microsoft.com/office/officeart/2008/layout/HalfCircleOrganizationChart"/>
    <dgm:cxn modelId="{27A9F5FF-6EC2-A544-9EC9-89BBE6277AC7}" type="presOf" srcId="{8F39BE86-54CE-E441-B551-F82E2463FB25}" destId="{54B7C840-66C1-8A4E-9356-1D03FA36121A}" srcOrd="0" destOrd="0" presId="urn:microsoft.com/office/officeart/2008/layout/HalfCircleOrganizationChart"/>
    <dgm:cxn modelId="{4668010B-F73E-2542-A5E4-B8044908D6BB}" srcId="{21970B6F-5BA6-C041-8421-4BE15C900145}" destId="{5EC934BB-E3CF-9049-9600-61803E1C0487}" srcOrd="2" destOrd="0" parTransId="{B0222F5D-2E40-CE49-B435-2B9AAFA607AD}" sibTransId="{34A9294F-5892-AF43-B697-77E75B5814F9}"/>
    <dgm:cxn modelId="{D39E9639-2417-E74E-911D-4ED4F6296398}" srcId="{21970B6F-5BA6-C041-8421-4BE15C900145}" destId="{BAA6CAC2-9A45-7042-9388-94468A5C2454}" srcOrd="1" destOrd="0" parTransId="{EF6A8D94-0447-C844-8001-8609BF85256B}" sibTransId="{7CABCF3C-371F-B14C-ABFF-8C688A2AC777}"/>
    <dgm:cxn modelId="{12702E0B-46D3-CD40-9BCD-9B536EFBEDA7}" type="presOf" srcId="{2C61032C-A78E-C440-A9E0-58C89C29517C}" destId="{2CA59098-A30C-7A4F-A568-717FB51D9D8C}" srcOrd="0" destOrd="0" presId="urn:microsoft.com/office/officeart/2008/layout/HalfCircleOrganizationChart"/>
    <dgm:cxn modelId="{CD947178-AC82-B14B-988C-2131F97EFDC2}" type="presParOf" srcId="{155CCC42-7B5D-CE4B-8262-3A12BF6C507E}" destId="{0E99AACF-753C-0947-9D6E-D1C5006EA2BD}" srcOrd="0" destOrd="0" presId="urn:microsoft.com/office/officeart/2008/layout/HalfCircleOrganizationChart"/>
    <dgm:cxn modelId="{50EE3382-D8C2-A646-9D92-E79DA8E487C7}" type="presParOf" srcId="{0E99AACF-753C-0947-9D6E-D1C5006EA2BD}" destId="{13D5D270-EB06-F44C-965C-56180005E4FC}" srcOrd="0" destOrd="0" presId="urn:microsoft.com/office/officeart/2008/layout/HalfCircleOrganizationChart"/>
    <dgm:cxn modelId="{84FE676B-2FDC-BD47-8265-FF92B76EF4E0}" type="presParOf" srcId="{13D5D270-EB06-F44C-965C-56180005E4FC}" destId="{F1B34FF5-3A77-E547-8763-947E823EA824}" srcOrd="0" destOrd="0" presId="urn:microsoft.com/office/officeart/2008/layout/HalfCircleOrganizationChart"/>
    <dgm:cxn modelId="{6955C51C-BFE2-EE40-8C6D-21D68424F1FA}" type="presParOf" srcId="{13D5D270-EB06-F44C-965C-56180005E4FC}" destId="{778B2731-CF30-D641-81A9-2A269415C4E4}" srcOrd="1" destOrd="0" presId="urn:microsoft.com/office/officeart/2008/layout/HalfCircleOrganizationChart"/>
    <dgm:cxn modelId="{53A5C22B-5D9C-ED4F-9C3E-CA752F3EF758}" type="presParOf" srcId="{13D5D270-EB06-F44C-965C-56180005E4FC}" destId="{65F5020C-8DB9-9D41-9989-21EAA672C1AD}" srcOrd="2" destOrd="0" presId="urn:microsoft.com/office/officeart/2008/layout/HalfCircleOrganizationChart"/>
    <dgm:cxn modelId="{D300EFAE-E37B-AD4E-9BC7-9DF68FE8CDB8}" type="presParOf" srcId="{13D5D270-EB06-F44C-965C-56180005E4FC}" destId="{8EA77355-463B-E643-9050-03692B57DF53}" srcOrd="3" destOrd="0" presId="urn:microsoft.com/office/officeart/2008/layout/HalfCircleOrganizationChart"/>
    <dgm:cxn modelId="{D642C0C9-B3DE-6941-8344-79484A1FFD24}" type="presParOf" srcId="{0E99AACF-753C-0947-9D6E-D1C5006EA2BD}" destId="{3E59D4B4-0327-A140-B757-0FE741616E4D}" srcOrd="1" destOrd="0" presId="urn:microsoft.com/office/officeart/2008/layout/HalfCircleOrganizationChart"/>
    <dgm:cxn modelId="{F6EDBBC1-56A1-3149-AD10-C116BA580857}" type="presParOf" srcId="{3E59D4B4-0327-A140-B757-0FE741616E4D}" destId="{F6ABBEBF-C591-1945-BDF5-35F4A930B1EC}" srcOrd="0" destOrd="0" presId="urn:microsoft.com/office/officeart/2008/layout/HalfCircleOrganizationChart"/>
    <dgm:cxn modelId="{B145A761-B4A8-2E47-AA70-F72B6B9CF714}" type="presParOf" srcId="{3E59D4B4-0327-A140-B757-0FE741616E4D}" destId="{6602C11A-F616-7F4E-B294-C10321EE51A6}" srcOrd="1" destOrd="0" presId="urn:microsoft.com/office/officeart/2008/layout/HalfCircleOrganizationChart"/>
    <dgm:cxn modelId="{48F7A212-E34A-BB4A-992F-C49E1002CA67}" type="presParOf" srcId="{6602C11A-F616-7F4E-B294-C10321EE51A6}" destId="{B6B6839A-FF13-C84A-9FEF-5CF27C8F638A}" srcOrd="0" destOrd="0" presId="urn:microsoft.com/office/officeart/2008/layout/HalfCircleOrganizationChart"/>
    <dgm:cxn modelId="{63E7073C-DF49-224C-BF08-8C766E7364E5}" type="presParOf" srcId="{B6B6839A-FF13-C84A-9FEF-5CF27C8F638A}" destId="{C6BB6F9A-AD42-E149-AE39-E7517BFE66B1}" srcOrd="0" destOrd="0" presId="urn:microsoft.com/office/officeart/2008/layout/HalfCircleOrganizationChart"/>
    <dgm:cxn modelId="{53D95B9A-4874-0A4C-9EF8-6EDE5B79F4E1}" type="presParOf" srcId="{B6B6839A-FF13-C84A-9FEF-5CF27C8F638A}" destId="{72999675-B805-8B49-8C76-752E0312A05C}" srcOrd="1" destOrd="0" presId="urn:microsoft.com/office/officeart/2008/layout/HalfCircleOrganizationChart"/>
    <dgm:cxn modelId="{BCA33F82-3010-0F44-BE3D-921C616AF2E1}" type="presParOf" srcId="{B6B6839A-FF13-C84A-9FEF-5CF27C8F638A}" destId="{1560BC6B-C438-A441-B7EA-BC883AFB4FDA}" srcOrd="2" destOrd="0" presId="urn:microsoft.com/office/officeart/2008/layout/HalfCircleOrganizationChart"/>
    <dgm:cxn modelId="{0B4B93C4-2A82-2D43-9647-1BBEB05C6C1F}" type="presParOf" srcId="{B6B6839A-FF13-C84A-9FEF-5CF27C8F638A}" destId="{546DB53E-E34C-AA4E-ABA4-577209BF5832}" srcOrd="3" destOrd="0" presId="urn:microsoft.com/office/officeart/2008/layout/HalfCircleOrganizationChart"/>
    <dgm:cxn modelId="{2D8E493D-E812-3747-957E-C71F4F324651}" type="presParOf" srcId="{6602C11A-F616-7F4E-B294-C10321EE51A6}" destId="{116A4A3A-D69D-DA4E-941D-BDD57F3F9B07}" srcOrd="1" destOrd="0" presId="urn:microsoft.com/office/officeart/2008/layout/HalfCircleOrganizationChart"/>
    <dgm:cxn modelId="{B6B0911E-FD3E-1E48-B804-24B7B89A9C30}" type="presParOf" srcId="{6602C11A-F616-7F4E-B294-C10321EE51A6}" destId="{18393809-119F-3747-8F44-C95E58F7677C}" srcOrd="2" destOrd="0" presId="urn:microsoft.com/office/officeart/2008/layout/HalfCircleOrganizationChart"/>
    <dgm:cxn modelId="{5620B4F5-CC5C-5C45-AAB7-4CB999F51018}" type="presParOf" srcId="{3E59D4B4-0327-A140-B757-0FE741616E4D}" destId="{1047674D-7AB1-3F46-9C7D-EA21DE9D0C73}" srcOrd="2" destOrd="0" presId="urn:microsoft.com/office/officeart/2008/layout/HalfCircleOrganizationChart"/>
    <dgm:cxn modelId="{66BA5DC3-51FA-EE46-B807-01A3BF5FE14C}" type="presParOf" srcId="{3E59D4B4-0327-A140-B757-0FE741616E4D}" destId="{47EC2AD8-49B6-0F46-A772-DC9B6A55DEE0}" srcOrd="3" destOrd="0" presId="urn:microsoft.com/office/officeart/2008/layout/HalfCircleOrganizationChart"/>
    <dgm:cxn modelId="{4F26EA48-3E5D-6145-A43A-45053BEF02D7}" type="presParOf" srcId="{47EC2AD8-49B6-0F46-A772-DC9B6A55DEE0}" destId="{13EBB4B9-3607-1647-9B9E-CF45EFEEFB07}" srcOrd="0" destOrd="0" presId="urn:microsoft.com/office/officeart/2008/layout/HalfCircleOrganizationChart"/>
    <dgm:cxn modelId="{9423D910-C383-8347-92E2-43F9EE80560F}" type="presParOf" srcId="{13EBB4B9-3607-1647-9B9E-CF45EFEEFB07}" destId="{D78E4D98-8F38-564B-A911-4C390D7A02BA}" srcOrd="0" destOrd="0" presId="urn:microsoft.com/office/officeart/2008/layout/HalfCircleOrganizationChart"/>
    <dgm:cxn modelId="{46243D34-CD40-A448-8E6D-601E6EA040A8}" type="presParOf" srcId="{13EBB4B9-3607-1647-9B9E-CF45EFEEFB07}" destId="{AE55AD69-163B-3B47-94E9-D2400C6A4330}" srcOrd="1" destOrd="0" presId="urn:microsoft.com/office/officeart/2008/layout/HalfCircleOrganizationChart"/>
    <dgm:cxn modelId="{6B511E81-7045-4A4A-9EBF-EDFBD6E96210}" type="presParOf" srcId="{13EBB4B9-3607-1647-9B9E-CF45EFEEFB07}" destId="{7875CB42-F687-354A-AFEA-75677EE0C0B7}" srcOrd="2" destOrd="0" presId="urn:microsoft.com/office/officeart/2008/layout/HalfCircleOrganizationChart"/>
    <dgm:cxn modelId="{66C758C7-DB6F-6045-90EC-770B7134D984}" type="presParOf" srcId="{13EBB4B9-3607-1647-9B9E-CF45EFEEFB07}" destId="{BFC9EEE9-EECC-3248-87A8-0175D5221193}" srcOrd="3" destOrd="0" presId="urn:microsoft.com/office/officeart/2008/layout/HalfCircleOrganizationChart"/>
    <dgm:cxn modelId="{111B18A4-4CAF-B641-B7D8-217CAAC9031A}" type="presParOf" srcId="{47EC2AD8-49B6-0F46-A772-DC9B6A55DEE0}" destId="{EC6F0A1C-8DB7-EE49-989E-B73E99EE643F}" srcOrd="1" destOrd="0" presId="urn:microsoft.com/office/officeart/2008/layout/HalfCircleOrganizationChart"/>
    <dgm:cxn modelId="{39585455-F6A0-AD43-B865-FA47DD8ED34B}" type="presParOf" srcId="{47EC2AD8-49B6-0F46-A772-DC9B6A55DEE0}" destId="{C163BCF4-A909-A94B-B2BD-644E9FB2BE3A}" srcOrd="2" destOrd="0" presId="urn:microsoft.com/office/officeart/2008/layout/HalfCircleOrganizationChart"/>
    <dgm:cxn modelId="{90224D30-6929-4A4A-916A-26E0C3E9026C}" type="presParOf" srcId="{3E59D4B4-0327-A140-B757-0FE741616E4D}" destId="{54B7C840-66C1-8A4E-9356-1D03FA36121A}" srcOrd="4" destOrd="0" presId="urn:microsoft.com/office/officeart/2008/layout/HalfCircleOrganizationChart"/>
    <dgm:cxn modelId="{56B12024-A3AD-4B41-8894-CDC56284D5E7}" type="presParOf" srcId="{3E59D4B4-0327-A140-B757-0FE741616E4D}" destId="{6444B50B-C588-2F41-8F8C-A5644E1CB32F}" srcOrd="5" destOrd="0" presId="urn:microsoft.com/office/officeart/2008/layout/HalfCircleOrganizationChart"/>
    <dgm:cxn modelId="{32FAE042-9AF4-1B4F-8AE4-1C755B73797D}" type="presParOf" srcId="{6444B50B-C588-2F41-8F8C-A5644E1CB32F}" destId="{34B9E138-2404-8940-9D2D-D74A50C14297}" srcOrd="0" destOrd="0" presId="urn:microsoft.com/office/officeart/2008/layout/HalfCircleOrganizationChart"/>
    <dgm:cxn modelId="{A940D7D9-6E69-2E4E-85FB-3E15986DFA37}" type="presParOf" srcId="{34B9E138-2404-8940-9D2D-D74A50C14297}" destId="{C998B07F-00A3-274C-8EF7-69D1BDC6ED36}" srcOrd="0" destOrd="0" presId="urn:microsoft.com/office/officeart/2008/layout/HalfCircleOrganizationChart"/>
    <dgm:cxn modelId="{22096872-E7DB-DF4B-89AB-3BB615EE0818}" type="presParOf" srcId="{34B9E138-2404-8940-9D2D-D74A50C14297}" destId="{1B378ED8-29E0-6C4A-B23D-BA8CDAA6491C}" srcOrd="1" destOrd="0" presId="urn:microsoft.com/office/officeart/2008/layout/HalfCircleOrganizationChart"/>
    <dgm:cxn modelId="{F6114162-D67F-6047-9CE1-6308A526A27E}" type="presParOf" srcId="{34B9E138-2404-8940-9D2D-D74A50C14297}" destId="{88ED45CC-300B-3743-BAAD-868F638D4A73}" srcOrd="2" destOrd="0" presId="urn:microsoft.com/office/officeart/2008/layout/HalfCircleOrganizationChart"/>
    <dgm:cxn modelId="{02FBC5B2-FE89-594F-B6DB-D1FD54738162}" type="presParOf" srcId="{34B9E138-2404-8940-9D2D-D74A50C14297}" destId="{E1E4C755-2456-9F4F-8C52-A6ADC3A0BF3C}" srcOrd="3" destOrd="0" presId="urn:microsoft.com/office/officeart/2008/layout/HalfCircleOrganizationChart"/>
    <dgm:cxn modelId="{8360E765-99B1-2842-9E4D-5CB09870A31A}" type="presParOf" srcId="{6444B50B-C588-2F41-8F8C-A5644E1CB32F}" destId="{88951230-7E74-3240-9C8F-48CC748838A8}" srcOrd="1" destOrd="0" presId="urn:microsoft.com/office/officeart/2008/layout/HalfCircleOrganizationChart"/>
    <dgm:cxn modelId="{A2C31C0A-7C49-4948-9953-4A12E5D46DE1}" type="presParOf" srcId="{6444B50B-C588-2F41-8F8C-A5644E1CB32F}" destId="{00E64F6C-1659-7F40-A775-5BD5AA94798B}" srcOrd="2" destOrd="0" presId="urn:microsoft.com/office/officeart/2008/layout/HalfCircleOrganizationChart"/>
    <dgm:cxn modelId="{6842CF04-645D-9E4A-B439-53DE7A56E010}" type="presParOf" srcId="{0E99AACF-753C-0947-9D6E-D1C5006EA2BD}" destId="{24CA7A6B-650E-4543-BC8F-E9B8199FA1D4}" srcOrd="2" destOrd="0" presId="urn:microsoft.com/office/officeart/2008/layout/HalfCircleOrganizationChart"/>
    <dgm:cxn modelId="{FA635AB2-FC55-3249-B12C-4291C31267B8}" type="presParOf" srcId="{24CA7A6B-650E-4543-BC8F-E9B8199FA1D4}" destId="{2CA59098-A30C-7A4F-A568-717FB51D9D8C}" srcOrd="0" destOrd="0" presId="urn:microsoft.com/office/officeart/2008/layout/HalfCircleOrganizationChart"/>
    <dgm:cxn modelId="{DE199EDE-0DD1-854B-A4FE-4CC6937D9830}" type="presParOf" srcId="{24CA7A6B-650E-4543-BC8F-E9B8199FA1D4}" destId="{0D396AB2-0F8C-3C4A-92D8-1E66C61F3609}" srcOrd="1" destOrd="0" presId="urn:microsoft.com/office/officeart/2008/layout/HalfCircleOrganizationChart"/>
    <dgm:cxn modelId="{48035A3E-1CDF-D641-9AAE-1AB762E4007B}" type="presParOf" srcId="{0D396AB2-0F8C-3C4A-92D8-1E66C61F3609}" destId="{4CC54A85-B806-DF49-AE10-4E9EB025E3F7}" srcOrd="0" destOrd="0" presId="urn:microsoft.com/office/officeart/2008/layout/HalfCircleOrganizationChart"/>
    <dgm:cxn modelId="{17321DA0-AE1A-024D-9ACC-19D9D9BA3221}" type="presParOf" srcId="{4CC54A85-B806-DF49-AE10-4E9EB025E3F7}" destId="{C061D8E7-041B-C046-83FC-2777F0D7E4ED}" srcOrd="0" destOrd="0" presId="urn:microsoft.com/office/officeart/2008/layout/HalfCircleOrganizationChart"/>
    <dgm:cxn modelId="{133F6003-EA02-DE4B-9297-3A579ACC7151}" type="presParOf" srcId="{4CC54A85-B806-DF49-AE10-4E9EB025E3F7}" destId="{A6585659-B772-6D44-A503-FDA949A206A9}" srcOrd="1" destOrd="0" presId="urn:microsoft.com/office/officeart/2008/layout/HalfCircleOrganizationChart"/>
    <dgm:cxn modelId="{1D164570-03F0-4441-BE55-5C16F237E47B}" type="presParOf" srcId="{4CC54A85-B806-DF49-AE10-4E9EB025E3F7}" destId="{BDC66C4C-445B-7947-9D6E-C08C29E33899}" srcOrd="2" destOrd="0" presId="urn:microsoft.com/office/officeart/2008/layout/HalfCircleOrganizationChart"/>
    <dgm:cxn modelId="{9AA7A063-B688-DA40-A8E4-7E69AE60BCCB}" type="presParOf" srcId="{4CC54A85-B806-DF49-AE10-4E9EB025E3F7}" destId="{E7F8DE9C-A2B0-6345-BB61-F07FD7F2A189}" srcOrd="3" destOrd="0" presId="urn:microsoft.com/office/officeart/2008/layout/HalfCircleOrganizationChart"/>
    <dgm:cxn modelId="{78C43956-D3BF-704B-9D49-375765AFD6E0}" type="presParOf" srcId="{0D396AB2-0F8C-3C4A-92D8-1E66C61F3609}" destId="{C72F06A0-165D-F24D-ACBF-977D06778F22}" srcOrd="1" destOrd="0" presId="urn:microsoft.com/office/officeart/2008/layout/HalfCircleOrganizationChart"/>
    <dgm:cxn modelId="{6DD7E57A-6869-B340-B6F5-0A7935DF7616}" type="presParOf" srcId="{0D396AB2-0F8C-3C4A-92D8-1E66C61F3609}" destId="{E2BF2014-E1C6-084C-B588-E46DFCE2994A}"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B7BC2F-ADDB-2F40-B486-FC8533C4195C}" type="doc">
      <dgm:prSet loTypeId="urn:microsoft.com/office/officeart/2008/layout/HexagonCluster" loCatId="" qsTypeId="urn:microsoft.com/office/officeart/2005/8/quickstyle/simple4" qsCatId="simple" csTypeId="urn:microsoft.com/office/officeart/2005/8/colors/accent1_2" csCatId="accent1" phldr="1"/>
      <dgm:spPr/>
      <dgm:t>
        <a:bodyPr/>
        <a:lstStyle/>
        <a:p>
          <a:endParaRPr lang="en-US"/>
        </a:p>
      </dgm:t>
    </dgm:pt>
    <dgm:pt modelId="{837D1162-E52B-D346-80E7-43D56FCCB5B4}">
      <dgm:prSet phldrT="[Text]"/>
      <dgm:spPr>
        <a:solidFill>
          <a:schemeClr val="tx1">
            <a:lumMod val="75000"/>
            <a:lumOff val="25000"/>
          </a:schemeClr>
        </a:solidFill>
      </dgm:spPr>
      <dgm:t>
        <a:bodyPr/>
        <a:lstStyle/>
        <a:p>
          <a:r>
            <a:rPr lang="en-US" dirty="0" smtClean="0"/>
            <a:t>Challenging Options</a:t>
          </a:r>
          <a:endParaRPr lang="en-US" dirty="0"/>
        </a:p>
      </dgm:t>
    </dgm:pt>
    <dgm:pt modelId="{4C36C840-018E-4C40-A4DF-F16E0501D6CA}" type="parTrans" cxnId="{E5B19A9F-F221-4E43-A5CF-A6158C758CC1}">
      <dgm:prSet/>
      <dgm:spPr/>
      <dgm:t>
        <a:bodyPr/>
        <a:lstStyle/>
        <a:p>
          <a:endParaRPr lang="en-US"/>
        </a:p>
      </dgm:t>
    </dgm:pt>
    <dgm:pt modelId="{565B8EAB-B00F-1E4F-BDB6-A4C5A7368058}" type="sibTrans" cxnId="{E5B19A9F-F221-4E43-A5CF-A6158C758CC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8AE75303-52CF-D243-8A21-76E81441708A}">
      <dgm:prSet phldrT="[Text]"/>
      <dgm:spPr>
        <a:solidFill>
          <a:srgbClr val="800000"/>
        </a:solidFill>
      </dgm:spPr>
      <dgm:t>
        <a:bodyPr/>
        <a:lstStyle/>
        <a:p>
          <a:r>
            <a:rPr lang="en-US" dirty="0" smtClean="0"/>
            <a:t>Spanish</a:t>
          </a:r>
          <a:endParaRPr lang="en-US" dirty="0"/>
        </a:p>
      </dgm:t>
    </dgm:pt>
    <dgm:pt modelId="{9276B987-36CE-B54F-BABD-21E7963DA0F7}" type="parTrans" cxnId="{297FB2BB-5727-5640-BB5C-55668C0C90C8}">
      <dgm:prSet/>
      <dgm:spPr/>
      <dgm:t>
        <a:bodyPr/>
        <a:lstStyle/>
        <a:p>
          <a:endParaRPr lang="en-US"/>
        </a:p>
      </dgm:t>
    </dgm:pt>
    <dgm:pt modelId="{B4F076C2-2965-794A-8557-903760A1EBC0}" type="sibTrans" cxnId="{297FB2BB-5727-5640-BB5C-55668C0C90C8}">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7EC8FCEC-06AC-8145-A5E2-77D227CD6FD2}">
      <dgm:prSet phldrT="[Text]"/>
      <dgm:spPr>
        <a:solidFill>
          <a:schemeClr val="bg1">
            <a:lumMod val="50000"/>
          </a:schemeClr>
        </a:solidFill>
      </dgm:spPr>
      <dgm:t>
        <a:bodyPr/>
        <a:lstStyle/>
        <a:p>
          <a:r>
            <a:rPr lang="en-US" dirty="0" smtClean="0"/>
            <a:t>Semesters</a:t>
          </a:r>
          <a:endParaRPr lang="en-US" dirty="0"/>
        </a:p>
      </dgm:t>
    </dgm:pt>
    <dgm:pt modelId="{5A9AF524-FB0D-9B45-AAF2-07A3001A2B64}" type="parTrans" cxnId="{F0D0A109-2A5F-9C47-BD72-69F7F21645D5}">
      <dgm:prSet/>
      <dgm:spPr/>
      <dgm:t>
        <a:bodyPr/>
        <a:lstStyle/>
        <a:p>
          <a:endParaRPr lang="en-US"/>
        </a:p>
      </dgm:t>
    </dgm:pt>
    <dgm:pt modelId="{AA3DCD47-2D2C-A946-8E56-130EF0CF502F}" type="sibTrans" cxnId="{F0D0A109-2A5F-9C47-BD72-69F7F21645D5}">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0D69E585-0EE9-8D4C-8442-A6B563BEC1A9}">
      <dgm:prSet phldrT="[Text]"/>
      <dgm:spPr>
        <a:solidFill>
          <a:schemeClr val="tx1">
            <a:lumMod val="85000"/>
            <a:lumOff val="15000"/>
          </a:schemeClr>
        </a:solidFill>
      </dgm:spPr>
      <dgm:t>
        <a:bodyPr/>
        <a:lstStyle/>
        <a:p>
          <a:r>
            <a:rPr lang="en-US" dirty="0" smtClean="0"/>
            <a:t>Curriculum</a:t>
          </a:r>
          <a:endParaRPr lang="en-US" dirty="0"/>
        </a:p>
      </dgm:t>
    </dgm:pt>
    <dgm:pt modelId="{DB0DCBCE-256F-9E4B-B297-B06314ED1CB9}" type="parTrans" cxnId="{7D2EA516-22F8-8F4F-AC1A-9D2D4ED70D3F}">
      <dgm:prSet/>
      <dgm:spPr/>
      <dgm:t>
        <a:bodyPr/>
        <a:lstStyle/>
        <a:p>
          <a:endParaRPr lang="en-US"/>
        </a:p>
      </dgm:t>
    </dgm:pt>
    <dgm:pt modelId="{8876F246-3858-784A-ABD4-13E9466943A5}" type="sibTrans" cxnId="{7D2EA516-22F8-8F4F-AC1A-9D2D4ED70D3F}">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999786A9-1CE2-BD43-B81B-E4382144DF58}">
      <dgm:prSet phldrT="[Text]"/>
      <dgm:spPr>
        <a:solidFill>
          <a:schemeClr val="tx1"/>
        </a:solidFill>
      </dgm:spPr>
      <dgm:t>
        <a:bodyPr/>
        <a:lstStyle/>
        <a:p>
          <a:r>
            <a:rPr lang="en-US" dirty="0" smtClean="0"/>
            <a:t>Smarter Balance Assessment</a:t>
          </a:r>
          <a:endParaRPr lang="en-US" dirty="0"/>
        </a:p>
      </dgm:t>
    </dgm:pt>
    <dgm:pt modelId="{17BCDBCC-A2A9-9442-B58C-E033A5E283E2}" type="parTrans" cxnId="{A2829B85-D02B-4A46-B836-AC42CFA5AFAE}">
      <dgm:prSet/>
      <dgm:spPr/>
      <dgm:t>
        <a:bodyPr/>
        <a:lstStyle/>
        <a:p>
          <a:endParaRPr lang="en-US"/>
        </a:p>
      </dgm:t>
    </dgm:pt>
    <dgm:pt modelId="{D7429C6B-62A0-A848-9890-DEF1B1A624AB}" type="sibTrans" cxnId="{A2829B85-D02B-4A46-B836-AC42CFA5AFAE}">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119B6A8E-5563-AC4B-886E-B8E3DABF00F0}">
      <dgm:prSet phldrT="[Text]"/>
      <dgm:spPr>
        <a:solidFill>
          <a:schemeClr val="bg1">
            <a:lumMod val="50000"/>
          </a:schemeClr>
        </a:solidFill>
      </dgm:spPr>
      <dgm:t>
        <a:bodyPr/>
        <a:lstStyle/>
        <a:p>
          <a:r>
            <a:rPr lang="en-US" dirty="0" smtClean="0"/>
            <a:t>Chrome Books</a:t>
          </a:r>
          <a:endParaRPr lang="en-US" dirty="0"/>
        </a:p>
      </dgm:t>
    </dgm:pt>
    <dgm:pt modelId="{54AACBF6-7B78-8140-ABF6-1F88C6E20130}" type="parTrans" cxnId="{0AB98471-3413-7A4A-9170-907FE401483B}">
      <dgm:prSet/>
      <dgm:spPr/>
      <dgm:t>
        <a:bodyPr/>
        <a:lstStyle/>
        <a:p>
          <a:endParaRPr lang="en-US"/>
        </a:p>
      </dgm:t>
    </dgm:pt>
    <dgm:pt modelId="{1D0FA393-FF6A-934B-9D3D-E58324B6AB90}" type="sibTrans" cxnId="{0AB98471-3413-7A4A-9170-907FE401483B}">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4EF25DD5-E8C9-F341-93AF-7DD49A9C71A1}">
      <dgm:prSet phldrT="[Text]"/>
      <dgm:spPr>
        <a:solidFill>
          <a:schemeClr val="bg1">
            <a:lumMod val="50000"/>
          </a:schemeClr>
        </a:solidFill>
      </dgm:spPr>
      <dgm:t>
        <a:bodyPr/>
        <a:lstStyle/>
        <a:p>
          <a:r>
            <a:rPr lang="en-US" dirty="0" smtClean="0"/>
            <a:t>Lifetime Fitness Waivers</a:t>
          </a:r>
          <a:endParaRPr lang="en-US" dirty="0"/>
        </a:p>
      </dgm:t>
    </dgm:pt>
    <dgm:pt modelId="{5FAB74E8-87B5-1B42-95D0-3008AE8B5B18}" type="parTrans" cxnId="{B8EAEF1D-E66B-A040-8C70-310E37B0D8C0}">
      <dgm:prSet/>
      <dgm:spPr/>
      <dgm:t>
        <a:bodyPr/>
        <a:lstStyle/>
        <a:p>
          <a:endParaRPr lang="en-US"/>
        </a:p>
      </dgm:t>
    </dgm:pt>
    <dgm:pt modelId="{E3EBE6DC-EB96-AE48-A549-48BE759F00D6}" type="sibTrans" cxnId="{B8EAEF1D-E66B-A040-8C70-310E37B0D8C0}">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435177C9-67A8-AC4E-A81D-E28B074EF1A4}">
      <dgm:prSet phldrT="[Text]"/>
      <dgm:spPr>
        <a:solidFill>
          <a:srgbClr val="800000"/>
        </a:solidFill>
      </dgm:spPr>
      <dgm:t>
        <a:bodyPr/>
        <a:lstStyle/>
        <a:p>
          <a:r>
            <a:rPr lang="en-US" dirty="0" smtClean="0"/>
            <a:t>Orchestra?</a:t>
          </a:r>
          <a:endParaRPr lang="en-US" dirty="0"/>
        </a:p>
      </dgm:t>
    </dgm:pt>
    <dgm:pt modelId="{A76BA95C-64A5-5C4E-97E1-0D8DB3F0776C}" type="parTrans" cxnId="{E1BA4AE0-61BA-AD47-9EE5-024EEC2565D5}">
      <dgm:prSet/>
      <dgm:spPr/>
      <dgm:t>
        <a:bodyPr/>
        <a:lstStyle/>
        <a:p>
          <a:endParaRPr lang="en-US"/>
        </a:p>
      </dgm:t>
    </dgm:pt>
    <dgm:pt modelId="{FC5BEB3D-90A8-7C43-ADD8-B399C09E1776}" type="sibTrans" cxnId="{E1BA4AE0-61BA-AD47-9EE5-024EEC2565D5}">
      <dgm:prSet/>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5318F68F-95F5-DB48-B8CF-D98BAFEC4547}">
      <dgm:prSet phldrT="[Text]"/>
      <dgm:spPr>
        <a:solidFill>
          <a:srgbClr val="800000"/>
        </a:solidFill>
      </dgm:spPr>
      <dgm:t>
        <a:bodyPr/>
        <a:lstStyle/>
        <a:p>
          <a:r>
            <a:rPr lang="en-US" dirty="0" smtClean="0"/>
            <a:t>24 Credits</a:t>
          </a:r>
          <a:endParaRPr lang="en-US" dirty="0"/>
        </a:p>
      </dgm:t>
    </dgm:pt>
    <dgm:pt modelId="{1F0A78CA-631A-584D-B3EC-923BE1D350A5}" type="parTrans" cxnId="{40D800B9-957D-3D46-853F-2A157B95B24D}">
      <dgm:prSet/>
      <dgm:spPr/>
      <dgm:t>
        <a:bodyPr/>
        <a:lstStyle/>
        <a:p>
          <a:endParaRPr lang="en-US"/>
        </a:p>
      </dgm:t>
    </dgm:pt>
    <dgm:pt modelId="{AF3E5ED1-3C48-004E-B5E7-64541544FE1E}" type="sibTrans" cxnId="{40D800B9-957D-3D46-853F-2A157B95B24D}">
      <dgm:prSet/>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2342CFBC-304A-7341-89A0-8512E4D99169}">
      <dgm:prSet phldrT="[Text]"/>
      <dgm:spPr>
        <a:solidFill>
          <a:srgbClr val="800000"/>
        </a:solidFill>
      </dgm:spPr>
      <dgm:t>
        <a:bodyPr/>
        <a:lstStyle/>
        <a:p>
          <a:r>
            <a:rPr lang="en-US" dirty="0" smtClean="0"/>
            <a:t>TPEP</a:t>
          </a:r>
          <a:endParaRPr lang="en-US" dirty="0"/>
        </a:p>
      </dgm:t>
    </dgm:pt>
    <dgm:pt modelId="{CC66FF8C-6006-8444-80E6-D109283DFFC6}" type="parTrans" cxnId="{14B44441-0D01-AE46-96A3-C18BC9C44F30}">
      <dgm:prSet/>
      <dgm:spPr/>
      <dgm:t>
        <a:bodyPr/>
        <a:lstStyle/>
        <a:p>
          <a:endParaRPr lang="en-US"/>
        </a:p>
      </dgm:t>
    </dgm:pt>
    <dgm:pt modelId="{0CEC6FD0-4DD3-5941-9F02-6428B6D31FBA}" type="sibTrans" cxnId="{14B44441-0D01-AE46-96A3-C18BC9C44F30}">
      <dgm:prSet/>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3F5F0D41-BE3C-4940-82B4-9058AA653809}" type="pres">
      <dgm:prSet presAssocID="{0BB7BC2F-ADDB-2F40-B486-FC8533C4195C}" presName="Name0" presStyleCnt="0">
        <dgm:presLayoutVars>
          <dgm:chMax val="21"/>
          <dgm:chPref val="21"/>
        </dgm:presLayoutVars>
      </dgm:prSet>
      <dgm:spPr/>
      <dgm:t>
        <a:bodyPr/>
        <a:lstStyle/>
        <a:p>
          <a:endParaRPr lang="en-US"/>
        </a:p>
      </dgm:t>
    </dgm:pt>
    <dgm:pt modelId="{9B8D339F-9DC3-B641-AA04-4453FB68499E}" type="pres">
      <dgm:prSet presAssocID="{837D1162-E52B-D346-80E7-43D56FCCB5B4}" presName="text1" presStyleCnt="0"/>
      <dgm:spPr/>
      <dgm:t>
        <a:bodyPr/>
        <a:lstStyle/>
        <a:p>
          <a:endParaRPr lang="en-US"/>
        </a:p>
      </dgm:t>
    </dgm:pt>
    <dgm:pt modelId="{9B45D1D0-CD37-6E47-B883-D93393728EB6}" type="pres">
      <dgm:prSet presAssocID="{837D1162-E52B-D346-80E7-43D56FCCB5B4}" presName="textRepeatNode" presStyleLbl="alignNode1" presStyleIdx="0" presStyleCnt="10">
        <dgm:presLayoutVars>
          <dgm:chMax val="0"/>
          <dgm:chPref val="0"/>
          <dgm:bulletEnabled val="1"/>
        </dgm:presLayoutVars>
      </dgm:prSet>
      <dgm:spPr/>
      <dgm:t>
        <a:bodyPr/>
        <a:lstStyle/>
        <a:p>
          <a:endParaRPr lang="en-US"/>
        </a:p>
      </dgm:t>
    </dgm:pt>
    <dgm:pt modelId="{ECD4856E-7C7A-1C44-B475-B8A1846EC799}" type="pres">
      <dgm:prSet presAssocID="{837D1162-E52B-D346-80E7-43D56FCCB5B4}" presName="textaccent1" presStyleCnt="0"/>
      <dgm:spPr/>
      <dgm:t>
        <a:bodyPr/>
        <a:lstStyle/>
        <a:p>
          <a:endParaRPr lang="en-US"/>
        </a:p>
      </dgm:t>
    </dgm:pt>
    <dgm:pt modelId="{77902889-F397-CC4F-8738-8A2F96BDEB00}" type="pres">
      <dgm:prSet presAssocID="{837D1162-E52B-D346-80E7-43D56FCCB5B4}" presName="accentRepeatNode" presStyleLbl="solidAlignAcc1" presStyleIdx="0" presStyleCnt="20"/>
      <dgm:spPr/>
      <dgm:t>
        <a:bodyPr/>
        <a:lstStyle/>
        <a:p>
          <a:endParaRPr lang="en-US"/>
        </a:p>
      </dgm:t>
    </dgm:pt>
    <dgm:pt modelId="{6EE4873F-4E2E-8846-B8B9-E292128A4586}" type="pres">
      <dgm:prSet presAssocID="{565B8EAB-B00F-1E4F-BDB6-A4C5A7368058}" presName="image1" presStyleCnt="0"/>
      <dgm:spPr/>
      <dgm:t>
        <a:bodyPr/>
        <a:lstStyle/>
        <a:p>
          <a:endParaRPr lang="en-US"/>
        </a:p>
      </dgm:t>
    </dgm:pt>
    <dgm:pt modelId="{93E54BEE-E43D-574C-8B3E-6B439DD33D89}" type="pres">
      <dgm:prSet presAssocID="{565B8EAB-B00F-1E4F-BDB6-A4C5A7368058}" presName="imageRepeatNode" presStyleLbl="alignAcc1" presStyleIdx="0" presStyleCnt="10"/>
      <dgm:spPr/>
      <dgm:t>
        <a:bodyPr/>
        <a:lstStyle/>
        <a:p>
          <a:endParaRPr lang="en-US"/>
        </a:p>
      </dgm:t>
    </dgm:pt>
    <dgm:pt modelId="{C077653E-EC42-4443-9452-B17D623F4A9A}" type="pres">
      <dgm:prSet presAssocID="{565B8EAB-B00F-1E4F-BDB6-A4C5A7368058}" presName="imageaccent1" presStyleCnt="0"/>
      <dgm:spPr/>
      <dgm:t>
        <a:bodyPr/>
        <a:lstStyle/>
        <a:p>
          <a:endParaRPr lang="en-US"/>
        </a:p>
      </dgm:t>
    </dgm:pt>
    <dgm:pt modelId="{68BB4E22-451D-5C48-A919-943AB9C74160}" type="pres">
      <dgm:prSet presAssocID="{565B8EAB-B00F-1E4F-BDB6-A4C5A7368058}" presName="accentRepeatNode" presStyleLbl="solidAlignAcc1" presStyleIdx="1" presStyleCnt="20"/>
      <dgm:spPr/>
      <dgm:t>
        <a:bodyPr/>
        <a:lstStyle/>
        <a:p>
          <a:endParaRPr lang="en-US"/>
        </a:p>
      </dgm:t>
    </dgm:pt>
    <dgm:pt modelId="{15D76561-5AFF-C948-99E3-7B6BE82FD277}" type="pres">
      <dgm:prSet presAssocID="{8AE75303-52CF-D243-8A21-76E81441708A}" presName="text2" presStyleCnt="0"/>
      <dgm:spPr/>
      <dgm:t>
        <a:bodyPr/>
        <a:lstStyle/>
        <a:p>
          <a:endParaRPr lang="en-US"/>
        </a:p>
      </dgm:t>
    </dgm:pt>
    <dgm:pt modelId="{B4F647C2-702E-064D-801B-C2B313040346}" type="pres">
      <dgm:prSet presAssocID="{8AE75303-52CF-D243-8A21-76E81441708A}" presName="textRepeatNode" presStyleLbl="alignNode1" presStyleIdx="1" presStyleCnt="10">
        <dgm:presLayoutVars>
          <dgm:chMax val="0"/>
          <dgm:chPref val="0"/>
          <dgm:bulletEnabled val="1"/>
        </dgm:presLayoutVars>
      </dgm:prSet>
      <dgm:spPr/>
      <dgm:t>
        <a:bodyPr/>
        <a:lstStyle/>
        <a:p>
          <a:endParaRPr lang="en-US"/>
        </a:p>
      </dgm:t>
    </dgm:pt>
    <dgm:pt modelId="{363DBF51-42EC-B74F-9975-5DD000F46609}" type="pres">
      <dgm:prSet presAssocID="{8AE75303-52CF-D243-8A21-76E81441708A}" presName="textaccent2" presStyleCnt="0"/>
      <dgm:spPr/>
      <dgm:t>
        <a:bodyPr/>
        <a:lstStyle/>
        <a:p>
          <a:endParaRPr lang="en-US"/>
        </a:p>
      </dgm:t>
    </dgm:pt>
    <dgm:pt modelId="{49259D31-0F4D-0B40-998E-E665F12918F2}" type="pres">
      <dgm:prSet presAssocID="{8AE75303-52CF-D243-8A21-76E81441708A}" presName="accentRepeatNode" presStyleLbl="solidAlignAcc1" presStyleIdx="2" presStyleCnt="20"/>
      <dgm:spPr/>
      <dgm:t>
        <a:bodyPr/>
        <a:lstStyle/>
        <a:p>
          <a:endParaRPr lang="en-US"/>
        </a:p>
      </dgm:t>
    </dgm:pt>
    <dgm:pt modelId="{5D76B8FD-DC00-5742-9FF8-3473A42C86CA}" type="pres">
      <dgm:prSet presAssocID="{B4F076C2-2965-794A-8557-903760A1EBC0}" presName="image2" presStyleCnt="0"/>
      <dgm:spPr/>
      <dgm:t>
        <a:bodyPr/>
        <a:lstStyle/>
        <a:p>
          <a:endParaRPr lang="en-US"/>
        </a:p>
      </dgm:t>
    </dgm:pt>
    <dgm:pt modelId="{82842736-FB71-7240-A3B2-F00514A1F94D}" type="pres">
      <dgm:prSet presAssocID="{B4F076C2-2965-794A-8557-903760A1EBC0}" presName="imageRepeatNode" presStyleLbl="alignAcc1" presStyleIdx="1" presStyleCnt="10" custLinFactNeighborY="1070"/>
      <dgm:spPr/>
      <dgm:t>
        <a:bodyPr/>
        <a:lstStyle/>
        <a:p>
          <a:endParaRPr lang="en-US"/>
        </a:p>
      </dgm:t>
    </dgm:pt>
    <dgm:pt modelId="{24FD6DD8-05F6-414A-BA13-A1548B20AE14}" type="pres">
      <dgm:prSet presAssocID="{B4F076C2-2965-794A-8557-903760A1EBC0}" presName="imageaccent2" presStyleCnt="0"/>
      <dgm:spPr/>
      <dgm:t>
        <a:bodyPr/>
        <a:lstStyle/>
        <a:p>
          <a:endParaRPr lang="en-US"/>
        </a:p>
      </dgm:t>
    </dgm:pt>
    <dgm:pt modelId="{E7B4659A-435E-1F4B-B30C-025B20F95674}" type="pres">
      <dgm:prSet presAssocID="{B4F076C2-2965-794A-8557-903760A1EBC0}" presName="accentRepeatNode" presStyleLbl="solidAlignAcc1" presStyleIdx="3" presStyleCnt="20"/>
      <dgm:spPr/>
      <dgm:t>
        <a:bodyPr/>
        <a:lstStyle/>
        <a:p>
          <a:endParaRPr lang="en-US"/>
        </a:p>
      </dgm:t>
    </dgm:pt>
    <dgm:pt modelId="{E20B18A5-6098-7641-9495-294F12FC2538}" type="pres">
      <dgm:prSet presAssocID="{7EC8FCEC-06AC-8145-A5E2-77D227CD6FD2}" presName="text3" presStyleCnt="0"/>
      <dgm:spPr/>
      <dgm:t>
        <a:bodyPr/>
        <a:lstStyle/>
        <a:p>
          <a:endParaRPr lang="en-US"/>
        </a:p>
      </dgm:t>
    </dgm:pt>
    <dgm:pt modelId="{E05DD1A8-E6B7-E54E-A88F-815C6B810495}" type="pres">
      <dgm:prSet presAssocID="{7EC8FCEC-06AC-8145-A5E2-77D227CD6FD2}" presName="textRepeatNode" presStyleLbl="alignNode1" presStyleIdx="2" presStyleCnt="10">
        <dgm:presLayoutVars>
          <dgm:chMax val="0"/>
          <dgm:chPref val="0"/>
          <dgm:bulletEnabled val="1"/>
        </dgm:presLayoutVars>
      </dgm:prSet>
      <dgm:spPr/>
      <dgm:t>
        <a:bodyPr/>
        <a:lstStyle/>
        <a:p>
          <a:endParaRPr lang="en-US"/>
        </a:p>
      </dgm:t>
    </dgm:pt>
    <dgm:pt modelId="{E6AFDAA9-6BB5-604C-B008-33692EB992C6}" type="pres">
      <dgm:prSet presAssocID="{7EC8FCEC-06AC-8145-A5E2-77D227CD6FD2}" presName="textaccent3" presStyleCnt="0"/>
      <dgm:spPr/>
      <dgm:t>
        <a:bodyPr/>
        <a:lstStyle/>
        <a:p>
          <a:endParaRPr lang="en-US"/>
        </a:p>
      </dgm:t>
    </dgm:pt>
    <dgm:pt modelId="{1AA4F20A-4497-5441-9BCE-4789B4F88A71}" type="pres">
      <dgm:prSet presAssocID="{7EC8FCEC-06AC-8145-A5E2-77D227CD6FD2}" presName="accentRepeatNode" presStyleLbl="solidAlignAcc1" presStyleIdx="4" presStyleCnt="20"/>
      <dgm:spPr/>
      <dgm:t>
        <a:bodyPr/>
        <a:lstStyle/>
        <a:p>
          <a:endParaRPr lang="en-US"/>
        </a:p>
      </dgm:t>
    </dgm:pt>
    <dgm:pt modelId="{3906E2CC-8D92-8042-8C3D-6001A192167F}" type="pres">
      <dgm:prSet presAssocID="{AA3DCD47-2D2C-A946-8E56-130EF0CF502F}" presName="image3" presStyleCnt="0"/>
      <dgm:spPr/>
      <dgm:t>
        <a:bodyPr/>
        <a:lstStyle/>
        <a:p>
          <a:endParaRPr lang="en-US"/>
        </a:p>
      </dgm:t>
    </dgm:pt>
    <dgm:pt modelId="{DE55D4B3-0625-C449-952F-CC5D481742D6}" type="pres">
      <dgm:prSet presAssocID="{AA3DCD47-2D2C-A946-8E56-130EF0CF502F}" presName="imageRepeatNode" presStyleLbl="alignAcc1" presStyleIdx="2" presStyleCnt="10" custAng="5400000"/>
      <dgm:spPr/>
      <dgm:t>
        <a:bodyPr/>
        <a:lstStyle/>
        <a:p>
          <a:endParaRPr lang="en-US"/>
        </a:p>
      </dgm:t>
    </dgm:pt>
    <dgm:pt modelId="{09EC7975-5614-A044-ABD9-2BCF7C63AC0A}" type="pres">
      <dgm:prSet presAssocID="{AA3DCD47-2D2C-A946-8E56-130EF0CF502F}" presName="imageaccent3" presStyleCnt="0"/>
      <dgm:spPr/>
      <dgm:t>
        <a:bodyPr/>
        <a:lstStyle/>
        <a:p>
          <a:endParaRPr lang="en-US"/>
        </a:p>
      </dgm:t>
    </dgm:pt>
    <dgm:pt modelId="{E156B280-C2A5-D24E-9635-DE945172B95B}" type="pres">
      <dgm:prSet presAssocID="{AA3DCD47-2D2C-A946-8E56-130EF0CF502F}" presName="accentRepeatNode" presStyleLbl="solidAlignAcc1" presStyleIdx="5" presStyleCnt="20"/>
      <dgm:spPr/>
      <dgm:t>
        <a:bodyPr/>
        <a:lstStyle/>
        <a:p>
          <a:endParaRPr lang="en-US"/>
        </a:p>
      </dgm:t>
    </dgm:pt>
    <dgm:pt modelId="{189F7419-DF7A-F54F-92F0-7794672E5B81}" type="pres">
      <dgm:prSet presAssocID="{0D69E585-0EE9-8D4C-8442-A6B563BEC1A9}" presName="text4" presStyleCnt="0"/>
      <dgm:spPr/>
      <dgm:t>
        <a:bodyPr/>
        <a:lstStyle/>
        <a:p>
          <a:endParaRPr lang="en-US"/>
        </a:p>
      </dgm:t>
    </dgm:pt>
    <dgm:pt modelId="{D031DA80-D645-C34C-87BB-5D0A2E35E21B}" type="pres">
      <dgm:prSet presAssocID="{0D69E585-0EE9-8D4C-8442-A6B563BEC1A9}" presName="textRepeatNode" presStyleLbl="alignNode1" presStyleIdx="3" presStyleCnt="10">
        <dgm:presLayoutVars>
          <dgm:chMax val="0"/>
          <dgm:chPref val="0"/>
          <dgm:bulletEnabled val="1"/>
        </dgm:presLayoutVars>
      </dgm:prSet>
      <dgm:spPr/>
      <dgm:t>
        <a:bodyPr/>
        <a:lstStyle/>
        <a:p>
          <a:endParaRPr lang="en-US"/>
        </a:p>
      </dgm:t>
    </dgm:pt>
    <dgm:pt modelId="{0E37F3FA-98F9-7744-A4E4-DFDDB6F65467}" type="pres">
      <dgm:prSet presAssocID="{0D69E585-0EE9-8D4C-8442-A6B563BEC1A9}" presName="textaccent4" presStyleCnt="0"/>
      <dgm:spPr/>
      <dgm:t>
        <a:bodyPr/>
        <a:lstStyle/>
        <a:p>
          <a:endParaRPr lang="en-US"/>
        </a:p>
      </dgm:t>
    </dgm:pt>
    <dgm:pt modelId="{8FEA6780-7B8B-F24A-9A43-8C989008B589}" type="pres">
      <dgm:prSet presAssocID="{0D69E585-0EE9-8D4C-8442-A6B563BEC1A9}" presName="accentRepeatNode" presStyleLbl="solidAlignAcc1" presStyleIdx="6" presStyleCnt="20"/>
      <dgm:spPr/>
      <dgm:t>
        <a:bodyPr/>
        <a:lstStyle/>
        <a:p>
          <a:endParaRPr lang="en-US"/>
        </a:p>
      </dgm:t>
    </dgm:pt>
    <dgm:pt modelId="{D94C2004-BB71-8D4E-80C2-344FEEC461D9}" type="pres">
      <dgm:prSet presAssocID="{8876F246-3858-784A-ABD4-13E9466943A5}" presName="image4" presStyleCnt="0"/>
      <dgm:spPr/>
      <dgm:t>
        <a:bodyPr/>
        <a:lstStyle/>
        <a:p>
          <a:endParaRPr lang="en-US"/>
        </a:p>
      </dgm:t>
    </dgm:pt>
    <dgm:pt modelId="{8BD1E355-0FA5-8B46-878F-A7414955724F}" type="pres">
      <dgm:prSet presAssocID="{8876F246-3858-784A-ABD4-13E9466943A5}" presName="imageRepeatNode" presStyleLbl="alignAcc1" presStyleIdx="3" presStyleCnt="10"/>
      <dgm:spPr/>
      <dgm:t>
        <a:bodyPr/>
        <a:lstStyle/>
        <a:p>
          <a:endParaRPr lang="en-US"/>
        </a:p>
      </dgm:t>
    </dgm:pt>
    <dgm:pt modelId="{76F8AE6D-2B0B-974C-95E8-427191817FB2}" type="pres">
      <dgm:prSet presAssocID="{8876F246-3858-784A-ABD4-13E9466943A5}" presName="imageaccent4" presStyleCnt="0"/>
      <dgm:spPr/>
      <dgm:t>
        <a:bodyPr/>
        <a:lstStyle/>
        <a:p>
          <a:endParaRPr lang="en-US"/>
        </a:p>
      </dgm:t>
    </dgm:pt>
    <dgm:pt modelId="{F8801798-CC14-A74B-888B-7A840446CAC5}" type="pres">
      <dgm:prSet presAssocID="{8876F246-3858-784A-ABD4-13E9466943A5}" presName="accentRepeatNode" presStyleLbl="solidAlignAcc1" presStyleIdx="7" presStyleCnt="20"/>
      <dgm:spPr/>
      <dgm:t>
        <a:bodyPr/>
        <a:lstStyle/>
        <a:p>
          <a:endParaRPr lang="en-US"/>
        </a:p>
      </dgm:t>
    </dgm:pt>
    <dgm:pt modelId="{6CDF6B77-3527-3A45-8C36-D078B7C81935}" type="pres">
      <dgm:prSet presAssocID="{999786A9-1CE2-BD43-B81B-E4382144DF58}" presName="text5" presStyleCnt="0"/>
      <dgm:spPr/>
      <dgm:t>
        <a:bodyPr/>
        <a:lstStyle/>
        <a:p>
          <a:endParaRPr lang="en-US"/>
        </a:p>
      </dgm:t>
    </dgm:pt>
    <dgm:pt modelId="{6ECD0940-9A3D-0A48-AC6E-7D898979573D}" type="pres">
      <dgm:prSet presAssocID="{999786A9-1CE2-BD43-B81B-E4382144DF58}" presName="textRepeatNode" presStyleLbl="alignNode1" presStyleIdx="4" presStyleCnt="10">
        <dgm:presLayoutVars>
          <dgm:chMax val="0"/>
          <dgm:chPref val="0"/>
          <dgm:bulletEnabled val="1"/>
        </dgm:presLayoutVars>
      </dgm:prSet>
      <dgm:spPr/>
      <dgm:t>
        <a:bodyPr/>
        <a:lstStyle/>
        <a:p>
          <a:endParaRPr lang="en-US"/>
        </a:p>
      </dgm:t>
    </dgm:pt>
    <dgm:pt modelId="{F07B29F4-B3AB-5946-A1E1-0D528537884D}" type="pres">
      <dgm:prSet presAssocID="{999786A9-1CE2-BD43-B81B-E4382144DF58}" presName="textaccent5" presStyleCnt="0"/>
      <dgm:spPr/>
      <dgm:t>
        <a:bodyPr/>
        <a:lstStyle/>
        <a:p>
          <a:endParaRPr lang="en-US"/>
        </a:p>
      </dgm:t>
    </dgm:pt>
    <dgm:pt modelId="{CECB8B2D-9982-8140-82D8-A5E1468B61D4}" type="pres">
      <dgm:prSet presAssocID="{999786A9-1CE2-BD43-B81B-E4382144DF58}" presName="accentRepeatNode" presStyleLbl="solidAlignAcc1" presStyleIdx="8" presStyleCnt="20"/>
      <dgm:spPr/>
      <dgm:t>
        <a:bodyPr/>
        <a:lstStyle/>
        <a:p>
          <a:endParaRPr lang="en-US"/>
        </a:p>
      </dgm:t>
    </dgm:pt>
    <dgm:pt modelId="{9C961176-DF69-5347-B842-56DD4737F8E8}" type="pres">
      <dgm:prSet presAssocID="{D7429C6B-62A0-A848-9890-DEF1B1A624AB}" presName="image5" presStyleCnt="0"/>
      <dgm:spPr/>
      <dgm:t>
        <a:bodyPr/>
        <a:lstStyle/>
        <a:p>
          <a:endParaRPr lang="en-US"/>
        </a:p>
      </dgm:t>
    </dgm:pt>
    <dgm:pt modelId="{93E22568-5EB2-314B-9FF4-41A08F699695}" type="pres">
      <dgm:prSet presAssocID="{D7429C6B-62A0-A848-9890-DEF1B1A624AB}" presName="imageRepeatNode" presStyleLbl="alignAcc1" presStyleIdx="4" presStyleCnt="10"/>
      <dgm:spPr/>
      <dgm:t>
        <a:bodyPr/>
        <a:lstStyle/>
        <a:p>
          <a:endParaRPr lang="en-US"/>
        </a:p>
      </dgm:t>
    </dgm:pt>
    <dgm:pt modelId="{01D63B1B-7FA2-2846-804C-3ADC0912E10C}" type="pres">
      <dgm:prSet presAssocID="{D7429C6B-62A0-A848-9890-DEF1B1A624AB}" presName="imageaccent5" presStyleCnt="0"/>
      <dgm:spPr/>
      <dgm:t>
        <a:bodyPr/>
        <a:lstStyle/>
        <a:p>
          <a:endParaRPr lang="en-US"/>
        </a:p>
      </dgm:t>
    </dgm:pt>
    <dgm:pt modelId="{E676798B-8E3B-7748-8BE9-CC38CE02A09E}" type="pres">
      <dgm:prSet presAssocID="{D7429C6B-62A0-A848-9890-DEF1B1A624AB}" presName="accentRepeatNode" presStyleLbl="solidAlignAcc1" presStyleIdx="9" presStyleCnt="20"/>
      <dgm:spPr/>
      <dgm:t>
        <a:bodyPr/>
        <a:lstStyle/>
        <a:p>
          <a:endParaRPr lang="en-US"/>
        </a:p>
      </dgm:t>
    </dgm:pt>
    <dgm:pt modelId="{9C2C4913-FC99-044B-9850-275613CF7631}" type="pres">
      <dgm:prSet presAssocID="{119B6A8E-5563-AC4B-886E-B8E3DABF00F0}" presName="text6" presStyleCnt="0"/>
      <dgm:spPr/>
      <dgm:t>
        <a:bodyPr/>
        <a:lstStyle/>
        <a:p>
          <a:endParaRPr lang="en-US"/>
        </a:p>
      </dgm:t>
    </dgm:pt>
    <dgm:pt modelId="{8F1B50F3-81DB-8D47-BAD1-11D16A1F7A94}" type="pres">
      <dgm:prSet presAssocID="{119B6A8E-5563-AC4B-886E-B8E3DABF00F0}" presName="textRepeatNode" presStyleLbl="alignNode1" presStyleIdx="5" presStyleCnt="10">
        <dgm:presLayoutVars>
          <dgm:chMax val="0"/>
          <dgm:chPref val="0"/>
          <dgm:bulletEnabled val="1"/>
        </dgm:presLayoutVars>
      </dgm:prSet>
      <dgm:spPr/>
      <dgm:t>
        <a:bodyPr/>
        <a:lstStyle/>
        <a:p>
          <a:endParaRPr lang="en-US"/>
        </a:p>
      </dgm:t>
    </dgm:pt>
    <dgm:pt modelId="{1377D95A-B0F2-6B40-8BD2-F4F9346F0DEF}" type="pres">
      <dgm:prSet presAssocID="{119B6A8E-5563-AC4B-886E-B8E3DABF00F0}" presName="textaccent6" presStyleCnt="0"/>
      <dgm:spPr/>
      <dgm:t>
        <a:bodyPr/>
        <a:lstStyle/>
        <a:p>
          <a:endParaRPr lang="en-US"/>
        </a:p>
      </dgm:t>
    </dgm:pt>
    <dgm:pt modelId="{2A8D0D32-3749-D446-B0C5-E05A7EB9DEA1}" type="pres">
      <dgm:prSet presAssocID="{119B6A8E-5563-AC4B-886E-B8E3DABF00F0}" presName="accentRepeatNode" presStyleLbl="solidAlignAcc1" presStyleIdx="10" presStyleCnt="20"/>
      <dgm:spPr/>
      <dgm:t>
        <a:bodyPr/>
        <a:lstStyle/>
        <a:p>
          <a:endParaRPr lang="en-US"/>
        </a:p>
      </dgm:t>
    </dgm:pt>
    <dgm:pt modelId="{CBEFA435-A06E-D342-8B2D-2F212A326E15}" type="pres">
      <dgm:prSet presAssocID="{1D0FA393-FF6A-934B-9D3D-E58324B6AB90}" presName="image6" presStyleCnt="0"/>
      <dgm:spPr/>
      <dgm:t>
        <a:bodyPr/>
        <a:lstStyle/>
        <a:p>
          <a:endParaRPr lang="en-US"/>
        </a:p>
      </dgm:t>
    </dgm:pt>
    <dgm:pt modelId="{9D55D1C9-FBAA-2A45-A56D-0F32E89944E6}" type="pres">
      <dgm:prSet presAssocID="{1D0FA393-FF6A-934B-9D3D-E58324B6AB90}" presName="imageRepeatNode" presStyleLbl="alignAcc1" presStyleIdx="5" presStyleCnt="10"/>
      <dgm:spPr/>
      <dgm:t>
        <a:bodyPr/>
        <a:lstStyle/>
        <a:p>
          <a:endParaRPr lang="en-US"/>
        </a:p>
      </dgm:t>
    </dgm:pt>
    <dgm:pt modelId="{FFB7530D-BC64-1842-9979-99E9BC955B69}" type="pres">
      <dgm:prSet presAssocID="{1D0FA393-FF6A-934B-9D3D-E58324B6AB90}" presName="imageaccent6" presStyleCnt="0"/>
      <dgm:spPr/>
      <dgm:t>
        <a:bodyPr/>
        <a:lstStyle/>
        <a:p>
          <a:endParaRPr lang="en-US"/>
        </a:p>
      </dgm:t>
    </dgm:pt>
    <dgm:pt modelId="{7CCEEFEF-5534-9A48-83E2-E08F6ECD1E07}" type="pres">
      <dgm:prSet presAssocID="{1D0FA393-FF6A-934B-9D3D-E58324B6AB90}" presName="accentRepeatNode" presStyleLbl="solidAlignAcc1" presStyleIdx="11" presStyleCnt="20" custLinFactNeighborX="-63102" custLinFactNeighborY="-27409"/>
      <dgm:spPr/>
      <dgm:t>
        <a:bodyPr/>
        <a:lstStyle/>
        <a:p>
          <a:endParaRPr lang="en-US"/>
        </a:p>
      </dgm:t>
    </dgm:pt>
    <dgm:pt modelId="{3F9C1783-33BF-364E-8963-7C1AFE89C843}" type="pres">
      <dgm:prSet presAssocID="{4EF25DD5-E8C9-F341-93AF-7DD49A9C71A1}" presName="text7" presStyleCnt="0"/>
      <dgm:spPr/>
      <dgm:t>
        <a:bodyPr/>
        <a:lstStyle/>
        <a:p>
          <a:endParaRPr lang="en-US"/>
        </a:p>
      </dgm:t>
    </dgm:pt>
    <dgm:pt modelId="{2E8E0B58-7A0C-2942-973D-FA03D730040D}" type="pres">
      <dgm:prSet presAssocID="{4EF25DD5-E8C9-F341-93AF-7DD49A9C71A1}" presName="textRepeatNode" presStyleLbl="alignNode1" presStyleIdx="6" presStyleCnt="10">
        <dgm:presLayoutVars>
          <dgm:chMax val="0"/>
          <dgm:chPref val="0"/>
          <dgm:bulletEnabled val="1"/>
        </dgm:presLayoutVars>
      </dgm:prSet>
      <dgm:spPr/>
      <dgm:t>
        <a:bodyPr/>
        <a:lstStyle/>
        <a:p>
          <a:endParaRPr lang="en-US"/>
        </a:p>
      </dgm:t>
    </dgm:pt>
    <dgm:pt modelId="{80E2AD18-208C-A24C-AFFA-7BCDAEF4F1D7}" type="pres">
      <dgm:prSet presAssocID="{4EF25DD5-E8C9-F341-93AF-7DD49A9C71A1}" presName="textaccent7" presStyleCnt="0"/>
      <dgm:spPr/>
      <dgm:t>
        <a:bodyPr/>
        <a:lstStyle/>
        <a:p>
          <a:endParaRPr lang="en-US"/>
        </a:p>
      </dgm:t>
    </dgm:pt>
    <dgm:pt modelId="{D5F23679-55FB-C841-9009-F454E482BB88}" type="pres">
      <dgm:prSet presAssocID="{4EF25DD5-E8C9-F341-93AF-7DD49A9C71A1}" presName="accentRepeatNode" presStyleLbl="solidAlignAcc1" presStyleIdx="12" presStyleCnt="20"/>
      <dgm:spPr/>
      <dgm:t>
        <a:bodyPr/>
        <a:lstStyle/>
        <a:p>
          <a:endParaRPr lang="en-US"/>
        </a:p>
      </dgm:t>
    </dgm:pt>
    <dgm:pt modelId="{7EFA3E7A-88D4-B840-9D49-7B3F2D99F243}" type="pres">
      <dgm:prSet presAssocID="{E3EBE6DC-EB96-AE48-A549-48BE759F00D6}" presName="image7" presStyleCnt="0"/>
      <dgm:spPr/>
      <dgm:t>
        <a:bodyPr/>
        <a:lstStyle/>
        <a:p>
          <a:endParaRPr lang="en-US"/>
        </a:p>
      </dgm:t>
    </dgm:pt>
    <dgm:pt modelId="{469607FB-AC3C-9A4C-8689-DF4C837AE5B5}" type="pres">
      <dgm:prSet presAssocID="{E3EBE6DC-EB96-AE48-A549-48BE759F00D6}" presName="imageRepeatNode" presStyleLbl="alignAcc1" presStyleIdx="6" presStyleCnt="10"/>
      <dgm:spPr/>
      <dgm:t>
        <a:bodyPr/>
        <a:lstStyle/>
        <a:p>
          <a:endParaRPr lang="en-US"/>
        </a:p>
      </dgm:t>
    </dgm:pt>
    <dgm:pt modelId="{F3C909ED-320E-8143-9380-39AD4E685FF4}" type="pres">
      <dgm:prSet presAssocID="{E3EBE6DC-EB96-AE48-A549-48BE759F00D6}" presName="imageaccent7" presStyleCnt="0"/>
      <dgm:spPr/>
      <dgm:t>
        <a:bodyPr/>
        <a:lstStyle/>
        <a:p>
          <a:endParaRPr lang="en-US"/>
        </a:p>
      </dgm:t>
    </dgm:pt>
    <dgm:pt modelId="{F6A87BC3-ECCB-3D48-9D92-06AE6A65845F}" type="pres">
      <dgm:prSet presAssocID="{E3EBE6DC-EB96-AE48-A549-48BE759F00D6}" presName="accentRepeatNode" presStyleLbl="solidAlignAcc1" presStyleIdx="13" presStyleCnt="20"/>
      <dgm:spPr/>
      <dgm:t>
        <a:bodyPr/>
        <a:lstStyle/>
        <a:p>
          <a:endParaRPr lang="en-US"/>
        </a:p>
      </dgm:t>
    </dgm:pt>
    <dgm:pt modelId="{9569BB46-4816-6141-BC5C-3C92D98E00CF}" type="pres">
      <dgm:prSet presAssocID="{435177C9-67A8-AC4E-A81D-E28B074EF1A4}" presName="text8" presStyleCnt="0"/>
      <dgm:spPr/>
      <dgm:t>
        <a:bodyPr/>
        <a:lstStyle/>
        <a:p>
          <a:endParaRPr lang="en-US"/>
        </a:p>
      </dgm:t>
    </dgm:pt>
    <dgm:pt modelId="{9CD6FAEA-6C96-6144-86E2-C825F42E394D}" type="pres">
      <dgm:prSet presAssocID="{435177C9-67A8-AC4E-A81D-E28B074EF1A4}" presName="textRepeatNode" presStyleLbl="alignNode1" presStyleIdx="7" presStyleCnt="10">
        <dgm:presLayoutVars>
          <dgm:chMax val="0"/>
          <dgm:chPref val="0"/>
          <dgm:bulletEnabled val="1"/>
        </dgm:presLayoutVars>
      </dgm:prSet>
      <dgm:spPr/>
      <dgm:t>
        <a:bodyPr/>
        <a:lstStyle/>
        <a:p>
          <a:endParaRPr lang="en-US"/>
        </a:p>
      </dgm:t>
    </dgm:pt>
    <dgm:pt modelId="{79FE7042-9109-7746-8CBF-8356C24E1CF5}" type="pres">
      <dgm:prSet presAssocID="{435177C9-67A8-AC4E-A81D-E28B074EF1A4}" presName="textaccent8" presStyleCnt="0"/>
      <dgm:spPr/>
      <dgm:t>
        <a:bodyPr/>
        <a:lstStyle/>
        <a:p>
          <a:endParaRPr lang="en-US"/>
        </a:p>
      </dgm:t>
    </dgm:pt>
    <dgm:pt modelId="{6246E56E-75A3-8843-A1BE-938CC192C3B4}" type="pres">
      <dgm:prSet presAssocID="{435177C9-67A8-AC4E-A81D-E28B074EF1A4}" presName="accentRepeatNode" presStyleLbl="solidAlignAcc1" presStyleIdx="14" presStyleCnt="20"/>
      <dgm:spPr/>
      <dgm:t>
        <a:bodyPr/>
        <a:lstStyle/>
        <a:p>
          <a:endParaRPr lang="en-US"/>
        </a:p>
      </dgm:t>
    </dgm:pt>
    <dgm:pt modelId="{6F0EFC91-1FCB-DD4C-8502-0C85D22EB23C}" type="pres">
      <dgm:prSet presAssocID="{FC5BEB3D-90A8-7C43-ADD8-B399C09E1776}" presName="image8" presStyleCnt="0"/>
      <dgm:spPr/>
      <dgm:t>
        <a:bodyPr/>
        <a:lstStyle/>
        <a:p>
          <a:endParaRPr lang="en-US"/>
        </a:p>
      </dgm:t>
    </dgm:pt>
    <dgm:pt modelId="{E7C23E39-DED3-3247-85BE-FBC1880567A3}" type="pres">
      <dgm:prSet presAssocID="{FC5BEB3D-90A8-7C43-ADD8-B399C09E1776}" presName="imageRepeatNode" presStyleLbl="alignAcc1" presStyleIdx="7" presStyleCnt="10"/>
      <dgm:spPr/>
      <dgm:t>
        <a:bodyPr/>
        <a:lstStyle/>
        <a:p>
          <a:endParaRPr lang="en-US"/>
        </a:p>
      </dgm:t>
    </dgm:pt>
    <dgm:pt modelId="{43D412B2-3AB6-5C4F-A5B3-0693D6EB99CA}" type="pres">
      <dgm:prSet presAssocID="{FC5BEB3D-90A8-7C43-ADD8-B399C09E1776}" presName="imageaccent8" presStyleCnt="0"/>
      <dgm:spPr/>
      <dgm:t>
        <a:bodyPr/>
        <a:lstStyle/>
        <a:p>
          <a:endParaRPr lang="en-US"/>
        </a:p>
      </dgm:t>
    </dgm:pt>
    <dgm:pt modelId="{3BA83525-6227-964A-80B1-C7CE08E5C2B1}" type="pres">
      <dgm:prSet presAssocID="{FC5BEB3D-90A8-7C43-ADD8-B399C09E1776}" presName="accentRepeatNode" presStyleLbl="solidAlignAcc1" presStyleIdx="15" presStyleCnt="20"/>
      <dgm:spPr/>
      <dgm:t>
        <a:bodyPr/>
        <a:lstStyle/>
        <a:p>
          <a:endParaRPr lang="en-US"/>
        </a:p>
      </dgm:t>
    </dgm:pt>
    <dgm:pt modelId="{D859BE92-843E-1F4A-A022-AE6E76002BAD}" type="pres">
      <dgm:prSet presAssocID="{5318F68F-95F5-DB48-B8CF-D98BAFEC4547}" presName="text9" presStyleCnt="0"/>
      <dgm:spPr/>
      <dgm:t>
        <a:bodyPr/>
        <a:lstStyle/>
        <a:p>
          <a:endParaRPr lang="en-US"/>
        </a:p>
      </dgm:t>
    </dgm:pt>
    <dgm:pt modelId="{AE31268D-AE33-A141-9BAF-8A2CC99CD911}" type="pres">
      <dgm:prSet presAssocID="{5318F68F-95F5-DB48-B8CF-D98BAFEC4547}" presName="textRepeatNode" presStyleLbl="alignNode1" presStyleIdx="8" presStyleCnt="10">
        <dgm:presLayoutVars>
          <dgm:chMax val="0"/>
          <dgm:chPref val="0"/>
          <dgm:bulletEnabled val="1"/>
        </dgm:presLayoutVars>
      </dgm:prSet>
      <dgm:spPr/>
      <dgm:t>
        <a:bodyPr/>
        <a:lstStyle/>
        <a:p>
          <a:endParaRPr lang="en-US"/>
        </a:p>
      </dgm:t>
    </dgm:pt>
    <dgm:pt modelId="{66F64021-E208-1240-9576-6674442EC0D3}" type="pres">
      <dgm:prSet presAssocID="{5318F68F-95F5-DB48-B8CF-D98BAFEC4547}" presName="textaccent9" presStyleCnt="0"/>
      <dgm:spPr/>
      <dgm:t>
        <a:bodyPr/>
        <a:lstStyle/>
        <a:p>
          <a:endParaRPr lang="en-US"/>
        </a:p>
      </dgm:t>
    </dgm:pt>
    <dgm:pt modelId="{42D27D12-552A-5145-875F-21587EA85C9C}" type="pres">
      <dgm:prSet presAssocID="{5318F68F-95F5-DB48-B8CF-D98BAFEC4547}" presName="accentRepeatNode" presStyleLbl="solidAlignAcc1" presStyleIdx="16" presStyleCnt="20"/>
      <dgm:spPr/>
      <dgm:t>
        <a:bodyPr/>
        <a:lstStyle/>
        <a:p>
          <a:endParaRPr lang="en-US"/>
        </a:p>
      </dgm:t>
    </dgm:pt>
    <dgm:pt modelId="{ED31807A-60A8-3C45-8205-992D96542337}" type="pres">
      <dgm:prSet presAssocID="{AF3E5ED1-3C48-004E-B5E7-64541544FE1E}" presName="image9" presStyleCnt="0"/>
      <dgm:spPr/>
      <dgm:t>
        <a:bodyPr/>
        <a:lstStyle/>
        <a:p>
          <a:endParaRPr lang="en-US"/>
        </a:p>
      </dgm:t>
    </dgm:pt>
    <dgm:pt modelId="{EDABA36A-1A10-DF4C-8414-428A6F0F13C8}" type="pres">
      <dgm:prSet presAssocID="{AF3E5ED1-3C48-004E-B5E7-64541544FE1E}" presName="imageRepeatNode" presStyleLbl="alignAcc1" presStyleIdx="8" presStyleCnt="10"/>
      <dgm:spPr/>
      <dgm:t>
        <a:bodyPr/>
        <a:lstStyle/>
        <a:p>
          <a:endParaRPr lang="en-US"/>
        </a:p>
      </dgm:t>
    </dgm:pt>
    <dgm:pt modelId="{9D3D4ECB-72CA-0B4C-8009-B5A48481617D}" type="pres">
      <dgm:prSet presAssocID="{AF3E5ED1-3C48-004E-B5E7-64541544FE1E}" presName="imageaccent9" presStyleCnt="0"/>
      <dgm:spPr/>
      <dgm:t>
        <a:bodyPr/>
        <a:lstStyle/>
        <a:p>
          <a:endParaRPr lang="en-US"/>
        </a:p>
      </dgm:t>
    </dgm:pt>
    <dgm:pt modelId="{7EE138DE-C576-8C47-91A9-21D7541DFBAD}" type="pres">
      <dgm:prSet presAssocID="{AF3E5ED1-3C48-004E-B5E7-64541544FE1E}" presName="accentRepeatNode" presStyleLbl="solidAlignAcc1" presStyleIdx="17" presStyleCnt="20"/>
      <dgm:spPr/>
      <dgm:t>
        <a:bodyPr/>
        <a:lstStyle/>
        <a:p>
          <a:endParaRPr lang="en-US"/>
        </a:p>
      </dgm:t>
    </dgm:pt>
    <dgm:pt modelId="{417D5D8F-9436-964C-BC06-FD23C84A2F93}" type="pres">
      <dgm:prSet presAssocID="{2342CFBC-304A-7341-89A0-8512E4D99169}" presName="text10" presStyleCnt="0"/>
      <dgm:spPr/>
      <dgm:t>
        <a:bodyPr/>
        <a:lstStyle/>
        <a:p>
          <a:endParaRPr lang="en-US"/>
        </a:p>
      </dgm:t>
    </dgm:pt>
    <dgm:pt modelId="{1A1A40A1-BDD3-E247-86C4-E48E4E7078BA}" type="pres">
      <dgm:prSet presAssocID="{2342CFBC-304A-7341-89A0-8512E4D99169}" presName="textRepeatNode" presStyleLbl="alignNode1" presStyleIdx="9" presStyleCnt="10">
        <dgm:presLayoutVars>
          <dgm:chMax val="0"/>
          <dgm:chPref val="0"/>
          <dgm:bulletEnabled val="1"/>
        </dgm:presLayoutVars>
      </dgm:prSet>
      <dgm:spPr/>
      <dgm:t>
        <a:bodyPr/>
        <a:lstStyle/>
        <a:p>
          <a:endParaRPr lang="en-US"/>
        </a:p>
      </dgm:t>
    </dgm:pt>
    <dgm:pt modelId="{441B5C3E-A471-3243-8F8D-050AFF979C44}" type="pres">
      <dgm:prSet presAssocID="{2342CFBC-304A-7341-89A0-8512E4D99169}" presName="textaccent10" presStyleCnt="0"/>
      <dgm:spPr/>
      <dgm:t>
        <a:bodyPr/>
        <a:lstStyle/>
        <a:p>
          <a:endParaRPr lang="en-US"/>
        </a:p>
      </dgm:t>
    </dgm:pt>
    <dgm:pt modelId="{11820861-D538-5546-9A4F-4A550278DC88}" type="pres">
      <dgm:prSet presAssocID="{2342CFBC-304A-7341-89A0-8512E4D99169}" presName="accentRepeatNode" presStyleLbl="solidAlignAcc1" presStyleIdx="18" presStyleCnt="20"/>
      <dgm:spPr/>
      <dgm:t>
        <a:bodyPr/>
        <a:lstStyle/>
        <a:p>
          <a:endParaRPr lang="en-US"/>
        </a:p>
      </dgm:t>
    </dgm:pt>
    <dgm:pt modelId="{F5C2A674-F987-434A-8018-C27229180636}" type="pres">
      <dgm:prSet presAssocID="{0CEC6FD0-4DD3-5941-9F02-6428B6D31FBA}" presName="image10" presStyleCnt="0"/>
      <dgm:spPr/>
      <dgm:t>
        <a:bodyPr/>
        <a:lstStyle/>
        <a:p>
          <a:endParaRPr lang="en-US"/>
        </a:p>
      </dgm:t>
    </dgm:pt>
    <dgm:pt modelId="{A2B3BD32-5745-6440-B2CF-48B423D391E3}" type="pres">
      <dgm:prSet presAssocID="{0CEC6FD0-4DD3-5941-9F02-6428B6D31FBA}" presName="imageRepeatNode" presStyleLbl="alignAcc1" presStyleIdx="9" presStyleCnt="10"/>
      <dgm:spPr/>
      <dgm:t>
        <a:bodyPr/>
        <a:lstStyle/>
        <a:p>
          <a:endParaRPr lang="en-US"/>
        </a:p>
      </dgm:t>
    </dgm:pt>
    <dgm:pt modelId="{906771D3-76A6-0942-94E3-802FC9F966EF}" type="pres">
      <dgm:prSet presAssocID="{0CEC6FD0-4DD3-5941-9F02-6428B6D31FBA}" presName="imageaccent10" presStyleCnt="0"/>
      <dgm:spPr/>
      <dgm:t>
        <a:bodyPr/>
        <a:lstStyle/>
        <a:p>
          <a:endParaRPr lang="en-US"/>
        </a:p>
      </dgm:t>
    </dgm:pt>
    <dgm:pt modelId="{C2EB0D3D-2F83-DE47-A1F2-25979BE222BA}" type="pres">
      <dgm:prSet presAssocID="{0CEC6FD0-4DD3-5941-9F02-6428B6D31FBA}" presName="accentRepeatNode" presStyleLbl="solidAlignAcc1" presStyleIdx="19" presStyleCnt="20"/>
      <dgm:spPr/>
      <dgm:t>
        <a:bodyPr/>
        <a:lstStyle/>
        <a:p>
          <a:endParaRPr lang="en-US"/>
        </a:p>
      </dgm:t>
    </dgm:pt>
  </dgm:ptLst>
  <dgm:cxnLst>
    <dgm:cxn modelId="{88D21716-981C-5645-8677-7605BDB065D4}" type="presOf" srcId="{0BB7BC2F-ADDB-2F40-B486-FC8533C4195C}" destId="{3F5F0D41-BE3C-4940-82B4-9058AA653809}" srcOrd="0" destOrd="0" presId="urn:microsoft.com/office/officeart/2008/layout/HexagonCluster"/>
    <dgm:cxn modelId="{40D800B9-957D-3D46-853F-2A157B95B24D}" srcId="{0BB7BC2F-ADDB-2F40-B486-FC8533C4195C}" destId="{5318F68F-95F5-DB48-B8CF-D98BAFEC4547}" srcOrd="8" destOrd="0" parTransId="{1F0A78CA-631A-584D-B3EC-923BE1D350A5}" sibTransId="{AF3E5ED1-3C48-004E-B5E7-64541544FE1E}"/>
    <dgm:cxn modelId="{C4C6FD99-7850-D846-B691-E70AE3043B24}" type="presOf" srcId="{1D0FA393-FF6A-934B-9D3D-E58324B6AB90}" destId="{9D55D1C9-FBAA-2A45-A56D-0F32E89944E6}" srcOrd="0" destOrd="0" presId="urn:microsoft.com/office/officeart/2008/layout/HexagonCluster"/>
    <dgm:cxn modelId="{78030570-AF20-454B-A29E-7C6C1E0C26B7}" type="presOf" srcId="{999786A9-1CE2-BD43-B81B-E4382144DF58}" destId="{6ECD0940-9A3D-0A48-AC6E-7D898979573D}" srcOrd="0" destOrd="0" presId="urn:microsoft.com/office/officeart/2008/layout/HexagonCluster"/>
    <dgm:cxn modelId="{5B4854BB-881C-E046-A772-D9E3C70C58C3}" type="presOf" srcId="{AA3DCD47-2D2C-A946-8E56-130EF0CF502F}" destId="{DE55D4B3-0625-C449-952F-CC5D481742D6}" srcOrd="0" destOrd="0" presId="urn:microsoft.com/office/officeart/2008/layout/HexagonCluster"/>
    <dgm:cxn modelId="{22E2AE87-EF8E-9C4E-89AB-2556057E3ACD}" type="presOf" srcId="{119B6A8E-5563-AC4B-886E-B8E3DABF00F0}" destId="{8F1B50F3-81DB-8D47-BAD1-11D16A1F7A94}" srcOrd="0" destOrd="0" presId="urn:microsoft.com/office/officeart/2008/layout/HexagonCluster"/>
    <dgm:cxn modelId="{2C55BDDE-02C5-9444-A048-81CAECE60E98}" type="presOf" srcId="{435177C9-67A8-AC4E-A81D-E28B074EF1A4}" destId="{9CD6FAEA-6C96-6144-86E2-C825F42E394D}" srcOrd="0" destOrd="0" presId="urn:microsoft.com/office/officeart/2008/layout/HexagonCluster"/>
    <dgm:cxn modelId="{DF935B83-24C6-0F4D-AFE7-B399956716EE}" type="presOf" srcId="{0CEC6FD0-4DD3-5941-9F02-6428B6D31FBA}" destId="{A2B3BD32-5745-6440-B2CF-48B423D391E3}" srcOrd="0" destOrd="0" presId="urn:microsoft.com/office/officeart/2008/layout/HexagonCluster"/>
    <dgm:cxn modelId="{ED09E784-8948-B243-A3E8-DCC2AA9F769F}" type="presOf" srcId="{7EC8FCEC-06AC-8145-A5E2-77D227CD6FD2}" destId="{E05DD1A8-E6B7-E54E-A88F-815C6B810495}" srcOrd="0" destOrd="0" presId="urn:microsoft.com/office/officeart/2008/layout/HexagonCluster"/>
    <dgm:cxn modelId="{D0BF0F97-8D26-B448-BCBE-E3139C3E36E0}" type="presOf" srcId="{2342CFBC-304A-7341-89A0-8512E4D99169}" destId="{1A1A40A1-BDD3-E247-86C4-E48E4E7078BA}" srcOrd="0" destOrd="0" presId="urn:microsoft.com/office/officeart/2008/layout/HexagonCluster"/>
    <dgm:cxn modelId="{2FB15E20-E3A0-184B-B029-8AECBFF25589}" type="presOf" srcId="{E3EBE6DC-EB96-AE48-A549-48BE759F00D6}" destId="{469607FB-AC3C-9A4C-8689-DF4C837AE5B5}" srcOrd="0" destOrd="0" presId="urn:microsoft.com/office/officeart/2008/layout/HexagonCluster"/>
    <dgm:cxn modelId="{E1BA4AE0-61BA-AD47-9EE5-024EEC2565D5}" srcId="{0BB7BC2F-ADDB-2F40-B486-FC8533C4195C}" destId="{435177C9-67A8-AC4E-A81D-E28B074EF1A4}" srcOrd="7" destOrd="0" parTransId="{A76BA95C-64A5-5C4E-97E1-0D8DB3F0776C}" sibTransId="{FC5BEB3D-90A8-7C43-ADD8-B399C09E1776}"/>
    <dgm:cxn modelId="{7D2EA516-22F8-8F4F-AC1A-9D2D4ED70D3F}" srcId="{0BB7BC2F-ADDB-2F40-B486-FC8533C4195C}" destId="{0D69E585-0EE9-8D4C-8442-A6B563BEC1A9}" srcOrd="3" destOrd="0" parTransId="{DB0DCBCE-256F-9E4B-B297-B06314ED1CB9}" sibTransId="{8876F246-3858-784A-ABD4-13E9466943A5}"/>
    <dgm:cxn modelId="{5C7F361A-8E09-1141-970B-C47591BB3CD5}" type="presOf" srcId="{FC5BEB3D-90A8-7C43-ADD8-B399C09E1776}" destId="{E7C23E39-DED3-3247-85BE-FBC1880567A3}" srcOrd="0" destOrd="0" presId="urn:microsoft.com/office/officeart/2008/layout/HexagonCluster"/>
    <dgm:cxn modelId="{B8EAEF1D-E66B-A040-8C70-310E37B0D8C0}" srcId="{0BB7BC2F-ADDB-2F40-B486-FC8533C4195C}" destId="{4EF25DD5-E8C9-F341-93AF-7DD49A9C71A1}" srcOrd="6" destOrd="0" parTransId="{5FAB74E8-87B5-1B42-95D0-3008AE8B5B18}" sibTransId="{E3EBE6DC-EB96-AE48-A549-48BE759F00D6}"/>
    <dgm:cxn modelId="{3A0E94FE-D61A-3C47-BFFD-A4994ADA350D}" type="presOf" srcId="{D7429C6B-62A0-A848-9890-DEF1B1A624AB}" destId="{93E22568-5EB2-314B-9FF4-41A08F699695}" srcOrd="0" destOrd="0" presId="urn:microsoft.com/office/officeart/2008/layout/HexagonCluster"/>
    <dgm:cxn modelId="{AA0FFCF6-2F2D-4C48-BF87-0000B62A1E67}" type="presOf" srcId="{837D1162-E52B-D346-80E7-43D56FCCB5B4}" destId="{9B45D1D0-CD37-6E47-B883-D93393728EB6}" srcOrd="0" destOrd="0" presId="urn:microsoft.com/office/officeart/2008/layout/HexagonCluster"/>
    <dgm:cxn modelId="{F0D0A109-2A5F-9C47-BD72-69F7F21645D5}" srcId="{0BB7BC2F-ADDB-2F40-B486-FC8533C4195C}" destId="{7EC8FCEC-06AC-8145-A5E2-77D227CD6FD2}" srcOrd="2" destOrd="0" parTransId="{5A9AF524-FB0D-9B45-AAF2-07A3001A2B64}" sibTransId="{AA3DCD47-2D2C-A946-8E56-130EF0CF502F}"/>
    <dgm:cxn modelId="{14F242F7-7B7B-9744-AE3F-BEF5DFDC8E10}" type="presOf" srcId="{0D69E585-0EE9-8D4C-8442-A6B563BEC1A9}" destId="{D031DA80-D645-C34C-87BB-5D0A2E35E21B}" srcOrd="0" destOrd="0" presId="urn:microsoft.com/office/officeart/2008/layout/HexagonCluster"/>
    <dgm:cxn modelId="{D69CD99A-14C9-F54C-8185-233F9C052975}" type="presOf" srcId="{AF3E5ED1-3C48-004E-B5E7-64541544FE1E}" destId="{EDABA36A-1A10-DF4C-8414-428A6F0F13C8}" srcOrd="0" destOrd="0" presId="urn:microsoft.com/office/officeart/2008/layout/HexagonCluster"/>
    <dgm:cxn modelId="{FE151FF2-567E-7349-AD13-3150B177A747}" type="presOf" srcId="{4EF25DD5-E8C9-F341-93AF-7DD49A9C71A1}" destId="{2E8E0B58-7A0C-2942-973D-FA03D730040D}" srcOrd="0" destOrd="0" presId="urn:microsoft.com/office/officeart/2008/layout/HexagonCluster"/>
    <dgm:cxn modelId="{A2829B85-D02B-4A46-B836-AC42CFA5AFAE}" srcId="{0BB7BC2F-ADDB-2F40-B486-FC8533C4195C}" destId="{999786A9-1CE2-BD43-B81B-E4382144DF58}" srcOrd="4" destOrd="0" parTransId="{17BCDBCC-A2A9-9442-B58C-E033A5E283E2}" sibTransId="{D7429C6B-62A0-A848-9890-DEF1B1A624AB}"/>
    <dgm:cxn modelId="{297FB2BB-5727-5640-BB5C-55668C0C90C8}" srcId="{0BB7BC2F-ADDB-2F40-B486-FC8533C4195C}" destId="{8AE75303-52CF-D243-8A21-76E81441708A}" srcOrd="1" destOrd="0" parTransId="{9276B987-36CE-B54F-BABD-21E7963DA0F7}" sibTransId="{B4F076C2-2965-794A-8557-903760A1EBC0}"/>
    <dgm:cxn modelId="{CEE0DFB5-E739-A148-BD24-7BD024888D36}" type="presOf" srcId="{5318F68F-95F5-DB48-B8CF-D98BAFEC4547}" destId="{AE31268D-AE33-A141-9BAF-8A2CC99CD911}" srcOrd="0" destOrd="0" presId="urn:microsoft.com/office/officeart/2008/layout/HexagonCluster"/>
    <dgm:cxn modelId="{844CC3EB-4FA8-B64D-AD1B-FAC05285BE51}" type="presOf" srcId="{8AE75303-52CF-D243-8A21-76E81441708A}" destId="{B4F647C2-702E-064D-801B-C2B313040346}" srcOrd="0" destOrd="0" presId="urn:microsoft.com/office/officeart/2008/layout/HexagonCluster"/>
    <dgm:cxn modelId="{8E6ECD27-7F6B-BC4E-A396-678EB2AEDA37}" type="presOf" srcId="{B4F076C2-2965-794A-8557-903760A1EBC0}" destId="{82842736-FB71-7240-A3B2-F00514A1F94D}" srcOrd="0" destOrd="0" presId="urn:microsoft.com/office/officeart/2008/layout/HexagonCluster"/>
    <dgm:cxn modelId="{11380298-2FE9-DC41-A6BE-0C51AA38A3D6}" type="presOf" srcId="{8876F246-3858-784A-ABD4-13E9466943A5}" destId="{8BD1E355-0FA5-8B46-878F-A7414955724F}" srcOrd="0" destOrd="0" presId="urn:microsoft.com/office/officeart/2008/layout/HexagonCluster"/>
    <dgm:cxn modelId="{0AB98471-3413-7A4A-9170-907FE401483B}" srcId="{0BB7BC2F-ADDB-2F40-B486-FC8533C4195C}" destId="{119B6A8E-5563-AC4B-886E-B8E3DABF00F0}" srcOrd="5" destOrd="0" parTransId="{54AACBF6-7B78-8140-ABF6-1F88C6E20130}" sibTransId="{1D0FA393-FF6A-934B-9D3D-E58324B6AB90}"/>
    <dgm:cxn modelId="{14B44441-0D01-AE46-96A3-C18BC9C44F30}" srcId="{0BB7BC2F-ADDB-2F40-B486-FC8533C4195C}" destId="{2342CFBC-304A-7341-89A0-8512E4D99169}" srcOrd="9" destOrd="0" parTransId="{CC66FF8C-6006-8444-80E6-D109283DFFC6}" sibTransId="{0CEC6FD0-4DD3-5941-9F02-6428B6D31FBA}"/>
    <dgm:cxn modelId="{D81F3BA8-24DF-BF40-BFEF-E4D8B9E27DD3}" type="presOf" srcId="{565B8EAB-B00F-1E4F-BDB6-A4C5A7368058}" destId="{93E54BEE-E43D-574C-8B3E-6B439DD33D89}" srcOrd="0" destOrd="0" presId="urn:microsoft.com/office/officeart/2008/layout/HexagonCluster"/>
    <dgm:cxn modelId="{E5B19A9F-F221-4E43-A5CF-A6158C758CC1}" srcId="{0BB7BC2F-ADDB-2F40-B486-FC8533C4195C}" destId="{837D1162-E52B-D346-80E7-43D56FCCB5B4}" srcOrd="0" destOrd="0" parTransId="{4C36C840-018E-4C40-A4DF-F16E0501D6CA}" sibTransId="{565B8EAB-B00F-1E4F-BDB6-A4C5A7368058}"/>
    <dgm:cxn modelId="{D7A2DF8D-1D13-CB48-93AF-E9F029C5EB37}" type="presParOf" srcId="{3F5F0D41-BE3C-4940-82B4-9058AA653809}" destId="{9B8D339F-9DC3-B641-AA04-4453FB68499E}" srcOrd="0" destOrd="0" presId="urn:microsoft.com/office/officeart/2008/layout/HexagonCluster"/>
    <dgm:cxn modelId="{6CCFFEC9-7C7E-6749-BB2B-82957A6017C0}" type="presParOf" srcId="{9B8D339F-9DC3-B641-AA04-4453FB68499E}" destId="{9B45D1D0-CD37-6E47-B883-D93393728EB6}" srcOrd="0" destOrd="0" presId="urn:microsoft.com/office/officeart/2008/layout/HexagonCluster"/>
    <dgm:cxn modelId="{B28062D0-4A74-6C48-9A79-DED69291A92D}" type="presParOf" srcId="{3F5F0D41-BE3C-4940-82B4-9058AA653809}" destId="{ECD4856E-7C7A-1C44-B475-B8A1846EC799}" srcOrd="1" destOrd="0" presId="urn:microsoft.com/office/officeart/2008/layout/HexagonCluster"/>
    <dgm:cxn modelId="{C4349C67-FAE6-CC4F-AAA6-AC7A74B582A1}" type="presParOf" srcId="{ECD4856E-7C7A-1C44-B475-B8A1846EC799}" destId="{77902889-F397-CC4F-8738-8A2F96BDEB00}" srcOrd="0" destOrd="0" presId="urn:microsoft.com/office/officeart/2008/layout/HexagonCluster"/>
    <dgm:cxn modelId="{764CE406-A494-2848-A203-510866029781}" type="presParOf" srcId="{3F5F0D41-BE3C-4940-82B4-9058AA653809}" destId="{6EE4873F-4E2E-8846-B8B9-E292128A4586}" srcOrd="2" destOrd="0" presId="urn:microsoft.com/office/officeart/2008/layout/HexagonCluster"/>
    <dgm:cxn modelId="{5E201687-AFF9-4D44-9357-97870CA20AFC}" type="presParOf" srcId="{6EE4873F-4E2E-8846-B8B9-E292128A4586}" destId="{93E54BEE-E43D-574C-8B3E-6B439DD33D89}" srcOrd="0" destOrd="0" presId="urn:microsoft.com/office/officeart/2008/layout/HexagonCluster"/>
    <dgm:cxn modelId="{C32BA548-305E-834D-B60D-644E7FB91129}" type="presParOf" srcId="{3F5F0D41-BE3C-4940-82B4-9058AA653809}" destId="{C077653E-EC42-4443-9452-B17D623F4A9A}" srcOrd="3" destOrd="0" presId="urn:microsoft.com/office/officeart/2008/layout/HexagonCluster"/>
    <dgm:cxn modelId="{FF003ADE-152C-E44E-BAC2-D2019C11F2FE}" type="presParOf" srcId="{C077653E-EC42-4443-9452-B17D623F4A9A}" destId="{68BB4E22-451D-5C48-A919-943AB9C74160}" srcOrd="0" destOrd="0" presId="urn:microsoft.com/office/officeart/2008/layout/HexagonCluster"/>
    <dgm:cxn modelId="{D91F9F29-2111-2F49-BF58-C17B2B985F53}" type="presParOf" srcId="{3F5F0D41-BE3C-4940-82B4-9058AA653809}" destId="{15D76561-5AFF-C948-99E3-7B6BE82FD277}" srcOrd="4" destOrd="0" presId="urn:microsoft.com/office/officeart/2008/layout/HexagonCluster"/>
    <dgm:cxn modelId="{21DB1D74-BD25-E643-A6BA-3C6D88DCE2F3}" type="presParOf" srcId="{15D76561-5AFF-C948-99E3-7B6BE82FD277}" destId="{B4F647C2-702E-064D-801B-C2B313040346}" srcOrd="0" destOrd="0" presId="urn:microsoft.com/office/officeart/2008/layout/HexagonCluster"/>
    <dgm:cxn modelId="{FC792F65-C018-2D44-9D42-75A5F9D55DF7}" type="presParOf" srcId="{3F5F0D41-BE3C-4940-82B4-9058AA653809}" destId="{363DBF51-42EC-B74F-9975-5DD000F46609}" srcOrd="5" destOrd="0" presId="urn:microsoft.com/office/officeart/2008/layout/HexagonCluster"/>
    <dgm:cxn modelId="{85E10B12-1877-5D4C-8EE0-EF0C2D190A19}" type="presParOf" srcId="{363DBF51-42EC-B74F-9975-5DD000F46609}" destId="{49259D31-0F4D-0B40-998E-E665F12918F2}" srcOrd="0" destOrd="0" presId="urn:microsoft.com/office/officeart/2008/layout/HexagonCluster"/>
    <dgm:cxn modelId="{47E2A9B7-306E-D540-B03A-4BDCFB48F042}" type="presParOf" srcId="{3F5F0D41-BE3C-4940-82B4-9058AA653809}" destId="{5D76B8FD-DC00-5742-9FF8-3473A42C86CA}" srcOrd="6" destOrd="0" presId="urn:microsoft.com/office/officeart/2008/layout/HexagonCluster"/>
    <dgm:cxn modelId="{3AD3D25A-F8DD-9543-9538-DAFD1620EFA8}" type="presParOf" srcId="{5D76B8FD-DC00-5742-9FF8-3473A42C86CA}" destId="{82842736-FB71-7240-A3B2-F00514A1F94D}" srcOrd="0" destOrd="0" presId="urn:microsoft.com/office/officeart/2008/layout/HexagonCluster"/>
    <dgm:cxn modelId="{9C7B2911-EAE6-D645-846C-DA9083C34E4B}" type="presParOf" srcId="{3F5F0D41-BE3C-4940-82B4-9058AA653809}" destId="{24FD6DD8-05F6-414A-BA13-A1548B20AE14}" srcOrd="7" destOrd="0" presId="urn:microsoft.com/office/officeart/2008/layout/HexagonCluster"/>
    <dgm:cxn modelId="{FC398255-CFC1-0D4A-9EC2-15744B5E3338}" type="presParOf" srcId="{24FD6DD8-05F6-414A-BA13-A1548B20AE14}" destId="{E7B4659A-435E-1F4B-B30C-025B20F95674}" srcOrd="0" destOrd="0" presId="urn:microsoft.com/office/officeart/2008/layout/HexagonCluster"/>
    <dgm:cxn modelId="{B8F7581C-4F5D-7141-9AFA-768AB5CD6B0D}" type="presParOf" srcId="{3F5F0D41-BE3C-4940-82B4-9058AA653809}" destId="{E20B18A5-6098-7641-9495-294F12FC2538}" srcOrd="8" destOrd="0" presId="urn:microsoft.com/office/officeart/2008/layout/HexagonCluster"/>
    <dgm:cxn modelId="{271CE912-A2F2-EA45-B48B-7A03C97CE7F6}" type="presParOf" srcId="{E20B18A5-6098-7641-9495-294F12FC2538}" destId="{E05DD1A8-E6B7-E54E-A88F-815C6B810495}" srcOrd="0" destOrd="0" presId="urn:microsoft.com/office/officeart/2008/layout/HexagonCluster"/>
    <dgm:cxn modelId="{7C1601F5-E80F-8646-A56A-21CBDF39C705}" type="presParOf" srcId="{3F5F0D41-BE3C-4940-82B4-9058AA653809}" destId="{E6AFDAA9-6BB5-604C-B008-33692EB992C6}" srcOrd="9" destOrd="0" presId="urn:microsoft.com/office/officeart/2008/layout/HexagonCluster"/>
    <dgm:cxn modelId="{1BE25099-C1CC-8F4A-8C55-A0EC44507817}" type="presParOf" srcId="{E6AFDAA9-6BB5-604C-B008-33692EB992C6}" destId="{1AA4F20A-4497-5441-9BCE-4789B4F88A71}" srcOrd="0" destOrd="0" presId="urn:microsoft.com/office/officeart/2008/layout/HexagonCluster"/>
    <dgm:cxn modelId="{9C7119BF-2C25-5B4E-94A7-43439110F50E}" type="presParOf" srcId="{3F5F0D41-BE3C-4940-82B4-9058AA653809}" destId="{3906E2CC-8D92-8042-8C3D-6001A192167F}" srcOrd="10" destOrd="0" presId="urn:microsoft.com/office/officeart/2008/layout/HexagonCluster"/>
    <dgm:cxn modelId="{24BEBC37-F80E-CE42-A07B-05EBAD837B62}" type="presParOf" srcId="{3906E2CC-8D92-8042-8C3D-6001A192167F}" destId="{DE55D4B3-0625-C449-952F-CC5D481742D6}" srcOrd="0" destOrd="0" presId="urn:microsoft.com/office/officeart/2008/layout/HexagonCluster"/>
    <dgm:cxn modelId="{53EEF542-DF70-6E46-B58B-63BEC223C184}" type="presParOf" srcId="{3F5F0D41-BE3C-4940-82B4-9058AA653809}" destId="{09EC7975-5614-A044-ABD9-2BCF7C63AC0A}" srcOrd="11" destOrd="0" presId="urn:microsoft.com/office/officeart/2008/layout/HexagonCluster"/>
    <dgm:cxn modelId="{B05E95EF-6883-9248-AC33-3B87F7FF6A89}" type="presParOf" srcId="{09EC7975-5614-A044-ABD9-2BCF7C63AC0A}" destId="{E156B280-C2A5-D24E-9635-DE945172B95B}" srcOrd="0" destOrd="0" presId="urn:microsoft.com/office/officeart/2008/layout/HexagonCluster"/>
    <dgm:cxn modelId="{061A9A0C-9B0B-7240-8302-245CEC5D2E91}" type="presParOf" srcId="{3F5F0D41-BE3C-4940-82B4-9058AA653809}" destId="{189F7419-DF7A-F54F-92F0-7794672E5B81}" srcOrd="12" destOrd="0" presId="urn:microsoft.com/office/officeart/2008/layout/HexagonCluster"/>
    <dgm:cxn modelId="{53D612D4-2D67-9141-907C-9FE8D0FC995E}" type="presParOf" srcId="{189F7419-DF7A-F54F-92F0-7794672E5B81}" destId="{D031DA80-D645-C34C-87BB-5D0A2E35E21B}" srcOrd="0" destOrd="0" presId="urn:microsoft.com/office/officeart/2008/layout/HexagonCluster"/>
    <dgm:cxn modelId="{7AB18633-CBEA-8E4F-9DD6-E70479B2DDA3}" type="presParOf" srcId="{3F5F0D41-BE3C-4940-82B4-9058AA653809}" destId="{0E37F3FA-98F9-7744-A4E4-DFDDB6F65467}" srcOrd="13" destOrd="0" presId="urn:microsoft.com/office/officeart/2008/layout/HexagonCluster"/>
    <dgm:cxn modelId="{6ED357B3-D26A-D54B-88DA-BFD9D4643661}" type="presParOf" srcId="{0E37F3FA-98F9-7744-A4E4-DFDDB6F65467}" destId="{8FEA6780-7B8B-F24A-9A43-8C989008B589}" srcOrd="0" destOrd="0" presId="urn:microsoft.com/office/officeart/2008/layout/HexagonCluster"/>
    <dgm:cxn modelId="{FAEC9B99-B4F4-DF4B-BD34-05800BC44A45}" type="presParOf" srcId="{3F5F0D41-BE3C-4940-82B4-9058AA653809}" destId="{D94C2004-BB71-8D4E-80C2-344FEEC461D9}" srcOrd="14" destOrd="0" presId="urn:microsoft.com/office/officeart/2008/layout/HexagonCluster"/>
    <dgm:cxn modelId="{C282DC4A-322B-CD4E-9792-EBEEF256D3DA}" type="presParOf" srcId="{D94C2004-BB71-8D4E-80C2-344FEEC461D9}" destId="{8BD1E355-0FA5-8B46-878F-A7414955724F}" srcOrd="0" destOrd="0" presId="urn:microsoft.com/office/officeart/2008/layout/HexagonCluster"/>
    <dgm:cxn modelId="{060321A6-5BC9-1249-901C-0867373461FA}" type="presParOf" srcId="{3F5F0D41-BE3C-4940-82B4-9058AA653809}" destId="{76F8AE6D-2B0B-974C-95E8-427191817FB2}" srcOrd="15" destOrd="0" presId="urn:microsoft.com/office/officeart/2008/layout/HexagonCluster"/>
    <dgm:cxn modelId="{50A525B2-E464-1243-B0E4-810A001EEC9C}" type="presParOf" srcId="{76F8AE6D-2B0B-974C-95E8-427191817FB2}" destId="{F8801798-CC14-A74B-888B-7A840446CAC5}" srcOrd="0" destOrd="0" presId="urn:microsoft.com/office/officeart/2008/layout/HexagonCluster"/>
    <dgm:cxn modelId="{9348F399-E6C7-F94F-8EFF-BA54D6702B93}" type="presParOf" srcId="{3F5F0D41-BE3C-4940-82B4-9058AA653809}" destId="{6CDF6B77-3527-3A45-8C36-D078B7C81935}" srcOrd="16" destOrd="0" presId="urn:microsoft.com/office/officeart/2008/layout/HexagonCluster"/>
    <dgm:cxn modelId="{4D3FE5C7-31D1-6E49-873B-6838522DF9D2}" type="presParOf" srcId="{6CDF6B77-3527-3A45-8C36-D078B7C81935}" destId="{6ECD0940-9A3D-0A48-AC6E-7D898979573D}" srcOrd="0" destOrd="0" presId="urn:microsoft.com/office/officeart/2008/layout/HexagonCluster"/>
    <dgm:cxn modelId="{8967FD20-C313-DC44-B452-00D76A3DD9D8}" type="presParOf" srcId="{3F5F0D41-BE3C-4940-82B4-9058AA653809}" destId="{F07B29F4-B3AB-5946-A1E1-0D528537884D}" srcOrd="17" destOrd="0" presId="urn:microsoft.com/office/officeart/2008/layout/HexagonCluster"/>
    <dgm:cxn modelId="{1A310652-2509-D949-8313-B27A4E209F3B}" type="presParOf" srcId="{F07B29F4-B3AB-5946-A1E1-0D528537884D}" destId="{CECB8B2D-9982-8140-82D8-A5E1468B61D4}" srcOrd="0" destOrd="0" presId="urn:microsoft.com/office/officeart/2008/layout/HexagonCluster"/>
    <dgm:cxn modelId="{6EDE80B7-46EE-CF49-9484-493FAC3141EC}" type="presParOf" srcId="{3F5F0D41-BE3C-4940-82B4-9058AA653809}" destId="{9C961176-DF69-5347-B842-56DD4737F8E8}" srcOrd="18" destOrd="0" presId="urn:microsoft.com/office/officeart/2008/layout/HexagonCluster"/>
    <dgm:cxn modelId="{242CCC7B-95E9-5245-8E31-BC7A59A9A2F0}" type="presParOf" srcId="{9C961176-DF69-5347-B842-56DD4737F8E8}" destId="{93E22568-5EB2-314B-9FF4-41A08F699695}" srcOrd="0" destOrd="0" presId="urn:microsoft.com/office/officeart/2008/layout/HexagonCluster"/>
    <dgm:cxn modelId="{32C62955-AAA6-E246-B0F9-53E5ECEF9CC3}" type="presParOf" srcId="{3F5F0D41-BE3C-4940-82B4-9058AA653809}" destId="{01D63B1B-7FA2-2846-804C-3ADC0912E10C}" srcOrd="19" destOrd="0" presId="urn:microsoft.com/office/officeart/2008/layout/HexagonCluster"/>
    <dgm:cxn modelId="{A167F24C-C8A0-E248-A986-703CFFC00B9E}" type="presParOf" srcId="{01D63B1B-7FA2-2846-804C-3ADC0912E10C}" destId="{E676798B-8E3B-7748-8BE9-CC38CE02A09E}" srcOrd="0" destOrd="0" presId="urn:microsoft.com/office/officeart/2008/layout/HexagonCluster"/>
    <dgm:cxn modelId="{40443043-7CE2-9B4C-9444-F53023040C47}" type="presParOf" srcId="{3F5F0D41-BE3C-4940-82B4-9058AA653809}" destId="{9C2C4913-FC99-044B-9850-275613CF7631}" srcOrd="20" destOrd="0" presId="urn:microsoft.com/office/officeart/2008/layout/HexagonCluster"/>
    <dgm:cxn modelId="{0BA11A42-7060-C448-BA52-0D8745DF9E78}" type="presParOf" srcId="{9C2C4913-FC99-044B-9850-275613CF7631}" destId="{8F1B50F3-81DB-8D47-BAD1-11D16A1F7A94}" srcOrd="0" destOrd="0" presId="urn:microsoft.com/office/officeart/2008/layout/HexagonCluster"/>
    <dgm:cxn modelId="{357BC2BF-51B5-344A-A422-3032E1BB8CFF}" type="presParOf" srcId="{3F5F0D41-BE3C-4940-82B4-9058AA653809}" destId="{1377D95A-B0F2-6B40-8BD2-F4F9346F0DEF}" srcOrd="21" destOrd="0" presId="urn:microsoft.com/office/officeart/2008/layout/HexagonCluster"/>
    <dgm:cxn modelId="{6617FBBC-D2DC-5F48-A73B-FE3FCF432632}" type="presParOf" srcId="{1377D95A-B0F2-6B40-8BD2-F4F9346F0DEF}" destId="{2A8D0D32-3749-D446-B0C5-E05A7EB9DEA1}" srcOrd="0" destOrd="0" presId="urn:microsoft.com/office/officeart/2008/layout/HexagonCluster"/>
    <dgm:cxn modelId="{B156C72C-DD14-684F-AACB-A70741CC7081}" type="presParOf" srcId="{3F5F0D41-BE3C-4940-82B4-9058AA653809}" destId="{CBEFA435-A06E-D342-8B2D-2F212A326E15}" srcOrd="22" destOrd="0" presId="urn:microsoft.com/office/officeart/2008/layout/HexagonCluster"/>
    <dgm:cxn modelId="{3B960F41-0B8A-D54B-9066-9569364B56E5}" type="presParOf" srcId="{CBEFA435-A06E-D342-8B2D-2F212A326E15}" destId="{9D55D1C9-FBAA-2A45-A56D-0F32E89944E6}" srcOrd="0" destOrd="0" presId="urn:microsoft.com/office/officeart/2008/layout/HexagonCluster"/>
    <dgm:cxn modelId="{7B7CB8E3-72FA-3A47-914E-A7D239E2ADB0}" type="presParOf" srcId="{3F5F0D41-BE3C-4940-82B4-9058AA653809}" destId="{FFB7530D-BC64-1842-9979-99E9BC955B69}" srcOrd="23" destOrd="0" presId="urn:microsoft.com/office/officeart/2008/layout/HexagonCluster"/>
    <dgm:cxn modelId="{5989FDC9-F9A9-B643-98F6-E813E4F9ED55}" type="presParOf" srcId="{FFB7530D-BC64-1842-9979-99E9BC955B69}" destId="{7CCEEFEF-5534-9A48-83E2-E08F6ECD1E07}" srcOrd="0" destOrd="0" presId="urn:microsoft.com/office/officeart/2008/layout/HexagonCluster"/>
    <dgm:cxn modelId="{DC4D6962-A8F6-4143-9B5A-3020890BEC8B}" type="presParOf" srcId="{3F5F0D41-BE3C-4940-82B4-9058AA653809}" destId="{3F9C1783-33BF-364E-8963-7C1AFE89C843}" srcOrd="24" destOrd="0" presId="urn:microsoft.com/office/officeart/2008/layout/HexagonCluster"/>
    <dgm:cxn modelId="{3E588270-9109-8647-9D9A-A6B2E88DCF37}" type="presParOf" srcId="{3F9C1783-33BF-364E-8963-7C1AFE89C843}" destId="{2E8E0B58-7A0C-2942-973D-FA03D730040D}" srcOrd="0" destOrd="0" presId="urn:microsoft.com/office/officeart/2008/layout/HexagonCluster"/>
    <dgm:cxn modelId="{0D4EA97C-BB3D-F245-A2C0-0E3DC485275C}" type="presParOf" srcId="{3F5F0D41-BE3C-4940-82B4-9058AA653809}" destId="{80E2AD18-208C-A24C-AFFA-7BCDAEF4F1D7}" srcOrd="25" destOrd="0" presId="urn:microsoft.com/office/officeart/2008/layout/HexagonCluster"/>
    <dgm:cxn modelId="{9044FA03-A029-A04D-9887-5B14B866C071}" type="presParOf" srcId="{80E2AD18-208C-A24C-AFFA-7BCDAEF4F1D7}" destId="{D5F23679-55FB-C841-9009-F454E482BB88}" srcOrd="0" destOrd="0" presId="urn:microsoft.com/office/officeart/2008/layout/HexagonCluster"/>
    <dgm:cxn modelId="{6D92B502-2E5F-1547-8B33-D150EC038612}" type="presParOf" srcId="{3F5F0D41-BE3C-4940-82B4-9058AA653809}" destId="{7EFA3E7A-88D4-B840-9D49-7B3F2D99F243}" srcOrd="26" destOrd="0" presId="urn:microsoft.com/office/officeart/2008/layout/HexagonCluster"/>
    <dgm:cxn modelId="{F06659DE-4222-5141-9604-67A274A30D80}" type="presParOf" srcId="{7EFA3E7A-88D4-B840-9D49-7B3F2D99F243}" destId="{469607FB-AC3C-9A4C-8689-DF4C837AE5B5}" srcOrd="0" destOrd="0" presId="urn:microsoft.com/office/officeart/2008/layout/HexagonCluster"/>
    <dgm:cxn modelId="{0E2A9A66-B690-3045-B041-CD41613EEFBF}" type="presParOf" srcId="{3F5F0D41-BE3C-4940-82B4-9058AA653809}" destId="{F3C909ED-320E-8143-9380-39AD4E685FF4}" srcOrd="27" destOrd="0" presId="urn:microsoft.com/office/officeart/2008/layout/HexagonCluster"/>
    <dgm:cxn modelId="{446020DE-9636-4A42-882C-833412DE7EEC}" type="presParOf" srcId="{F3C909ED-320E-8143-9380-39AD4E685FF4}" destId="{F6A87BC3-ECCB-3D48-9D92-06AE6A65845F}" srcOrd="0" destOrd="0" presId="urn:microsoft.com/office/officeart/2008/layout/HexagonCluster"/>
    <dgm:cxn modelId="{90394923-7634-614F-90D7-FAD65A73F99E}" type="presParOf" srcId="{3F5F0D41-BE3C-4940-82B4-9058AA653809}" destId="{9569BB46-4816-6141-BC5C-3C92D98E00CF}" srcOrd="28" destOrd="0" presId="urn:microsoft.com/office/officeart/2008/layout/HexagonCluster"/>
    <dgm:cxn modelId="{70663235-446B-8548-882F-EBCF7B459FB9}" type="presParOf" srcId="{9569BB46-4816-6141-BC5C-3C92D98E00CF}" destId="{9CD6FAEA-6C96-6144-86E2-C825F42E394D}" srcOrd="0" destOrd="0" presId="urn:microsoft.com/office/officeart/2008/layout/HexagonCluster"/>
    <dgm:cxn modelId="{2E832E17-71EA-354B-BF0E-CB36CE7434DD}" type="presParOf" srcId="{3F5F0D41-BE3C-4940-82B4-9058AA653809}" destId="{79FE7042-9109-7746-8CBF-8356C24E1CF5}" srcOrd="29" destOrd="0" presId="urn:microsoft.com/office/officeart/2008/layout/HexagonCluster"/>
    <dgm:cxn modelId="{29F0C3A0-F092-3743-A9D4-20AFA07054B3}" type="presParOf" srcId="{79FE7042-9109-7746-8CBF-8356C24E1CF5}" destId="{6246E56E-75A3-8843-A1BE-938CC192C3B4}" srcOrd="0" destOrd="0" presId="urn:microsoft.com/office/officeart/2008/layout/HexagonCluster"/>
    <dgm:cxn modelId="{7819AB24-86D5-EE47-823E-1CD92307144E}" type="presParOf" srcId="{3F5F0D41-BE3C-4940-82B4-9058AA653809}" destId="{6F0EFC91-1FCB-DD4C-8502-0C85D22EB23C}" srcOrd="30" destOrd="0" presId="urn:microsoft.com/office/officeart/2008/layout/HexagonCluster"/>
    <dgm:cxn modelId="{E1101C4A-3256-F14A-9EA3-EEB7D41F003E}" type="presParOf" srcId="{6F0EFC91-1FCB-DD4C-8502-0C85D22EB23C}" destId="{E7C23E39-DED3-3247-85BE-FBC1880567A3}" srcOrd="0" destOrd="0" presId="urn:microsoft.com/office/officeart/2008/layout/HexagonCluster"/>
    <dgm:cxn modelId="{8127B747-4703-D74A-92E0-9397931B3394}" type="presParOf" srcId="{3F5F0D41-BE3C-4940-82B4-9058AA653809}" destId="{43D412B2-3AB6-5C4F-A5B3-0693D6EB99CA}" srcOrd="31" destOrd="0" presId="urn:microsoft.com/office/officeart/2008/layout/HexagonCluster"/>
    <dgm:cxn modelId="{DA33E596-2BDC-0C4D-A349-140B7E748B0D}" type="presParOf" srcId="{43D412B2-3AB6-5C4F-A5B3-0693D6EB99CA}" destId="{3BA83525-6227-964A-80B1-C7CE08E5C2B1}" srcOrd="0" destOrd="0" presId="urn:microsoft.com/office/officeart/2008/layout/HexagonCluster"/>
    <dgm:cxn modelId="{3997F215-EB39-A743-8838-4AF5155A6CED}" type="presParOf" srcId="{3F5F0D41-BE3C-4940-82B4-9058AA653809}" destId="{D859BE92-843E-1F4A-A022-AE6E76002BAD}" srcOrd="32" destOrd="0" presId="urn:microsoft.com/office/officeart/2008/layout/HexagonCluster"/>
    <dgm:cxn modelId="{43AF0909-A258-C940-8045-B7467E7F03A0}" type="presParOf" srcId="{D859BE92-843E-1F4A-A022-AE6E76002BAD}" destId="{AE31268D-AE33-A141-9BAF-8A2CC99CD911}" srcOrd="0" destOrd="0" presId="urn:microsoft.com/office/officeart/2008/layout/HexagonCluster"/>
    <dgm:cxn modelId="{108DDFB2-2A62-D84A-AFA8-686BF9B17FA8}" type="presParOf" srcId="{3F5F0D41-BE3C-4940-82B4-9058AA653809}" destId="{66F64021-E208-1240-9576-6674442EC0D3}" srcOrd="33" destOrd="0" presId="urn:microsoft.com/office/officeart/2008/layout/HexagonCluster"/>
    <dgm:cxn modelId="{82648838-1CC1-D545-ACE0-404082FF63AF}" type="presParOf" srcId="{66F64021-E208-1240-9576-6674442EC0D3}" destId="{42D27D12-552A-5145-875F-21587EA85C9C}" srcOrd="0" destOrd="0" presId="urn:microsoft.com/office/officeart/2008/layout/HexagonCluster"/>
    <dgm:cxn modelId="{9D754844-09EF-1F42-B4A6-7F323A161D4B}" type="presParOf" srcId="{3F5F0D41-BE3C-4940-82B4-9058AA653809}" destId="{ED31807A-60A8-3C45-8205-992D96542337}" srcOrd="34" destOrd="0" presId="urn:microsoft.com/office/officeart/2008/layout/HexagonCluster"/>
    <dgm:cxn modelId="{DE9D1756-9044-8E4E-8C0D-E8E9730C695D}" type="presParOf" srcId="{ED31807A-60A8-3C45-8205-992D96542337}" destId="{EDABA36A-1A10-DF4C-8414-428A6F0F13C8}" srcOrd="0" destOrd="0" presId="urn:microsoft.com/office/officeart/2008/layout/HexagonCluster"/>
    <dgm:cxn modelId="{6D64DF6C-DEC6-7345-8A0E-5D1E46B1281A}" type="presParOf" srcId="{3F5F0D41-BE3C-4940-82B4-9058AA653809}" destId="{9D3D4ECB-72CA-0B4C-8009-B5A48481617D}" srcOrd="35" destOrd="0" presId="urn:microsoft.com/office/officeart/2008/layout/HexagonCluster"/>
    <dgm:cxn modelId="{B0BC2C91-AF0D-1E40-A4BD-68C9BDC6A7AD}" type="presParOf" srcId="{9D3D4ECB-72CA-0B4C-8009-B5A48481617D}" destId="{7EE138DE-C576-8C47-91A9-21D7541DFBAD}" srcOrd="0" destOrd="0" presId="urn:microsoft.com/office/officeart/2008/layout/HexagonCluster"/>
    <dgm:cxn modelId="{AABFCFD2-C73F-FD47-8309-9574D85AF7E9}" type="presParOf" srcId="{3F5F0D41-BE3C-4940-82B4-9058AA653809}" destId="{417D5D8F-9436-964C-BC06-FD23C84A2F93}" srcOrd="36" destOrd="0" presId="urn:microsoft.com/office/officeart/2008/layout/HexagonCluster"/>
    <dgm:cxn modelId="{32FADB1A-8EFA-754F-98F7-B0AF6A40F971}" type="presParOf" srcId="{417D5D8F-9436-964C-BC06-FD23C84A2F93}" destId="{1A1A40A1-BDD3-E247-86C4-E48E4E7078BA}" srcOrd="0" destOrd="0" presId="urn:microsoft.com/office/officeart/2008/layout/HexagonCluster"/>
    <dgm:cxn modelId="{ED7B38D9-60D8-C641-B0E3-EEC7F83C7F25}" type="presParOf" srcId="{3F5F0D41-BE3C-4940-82B4-9058AA653809}" destId="{441B5C3E-A471-3243-8F8D-050AFF979C44}" srcOrd="37" destOrd="0" presId="urn:microsoft.com/office/officeart/2008/layout/HexagonCluster"/>
    <dgm:cxn modelId="{299023DC-7462-364C-8D13-E588E2AD1E68}" type="presParOf" srcId="{441B5C3E-A471-3243-8F8D-050AFF979C44}" destId="{11820861-D538-5546-9A4F-4A550278DC88}" srcOrd="0" destOrd="0" presId="urn:microsoft.com/office/officeart/2008/layout/HexagonCluster"/>
    <dgm:cxn modelId="{5C727D0C-B059-2349-AD54-F96834433E54}" type="presParOf" srcId="{3F5F0D41-BE3C-4940-82B4-9058AA653809}" destId="{F5C2A674-F987-434A-8018-C27229180636}" srcOrd="38" destOrd="0" presId="urn:microsoft.com/office/officeart/2008/layout/HexagonCluster"/>
    <dgm:cxn modelId="{30234850-DCBB-D445-9E11-48F9FCF1193B}" type="presParOf" srcId="{F5C2A674-F987-434A-8018-C27229180636}" destId="{A2B3BD32-5745-6440-B2CF-48B423D391E3}" srcOrd="0" destOrd="0" presId="urn:microsoft.com/office/officeart/2008/layout/HexagonCluster"/>
    <dgm:cxn modelId="{5A005734-5C63-6147-AFF5-4E7A63B0C246}" type="presParOf" srcId="{3F5F0D41-BE3C-4940-82B4-9058AA653809}" destId="{906771D3-76A6-0942-94E3-802FC9F966EF}" srcOrd="39" destOrd="0" presId="urn:microsoft.com/office/officeart/2008/layout/HexagonCluster"/>
    <dgm:cxn modelId="{389D81E2-D367-6547-933C-EB1993ADE0E0}" type="presParOf" srcId="{906771D3-76A6-0942-94E3-802FC9F966EF}" destId="{C2EB0D3D-2F83-DE47-A1F2-25979BE222BA}"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82EB20-A48A-5443-874F-27013D507364}" type="doc">
      <dgm:prSet loTypeId="urn:microsoft.com/office/officeart/2005/8/layout/matrix1" loCatId="" qsTypeId="urn:microsoft.com/office/officeart/2005/8/quickstyle/simple4" qsCatId="simple" csTypeId="urn:microsoft.com/office/officeart/2005/8/colors/accent1_2" csCatId="accent1" phldr="1"/>
      <dgm:spPr/>
      <dgm:t>
        <a:bodyPr/>
        <a:lstStyle/>
        <a:p>
          <a:endParaRPr lang="en-US"/>
        </a:p>
      </dgm:t>
    </dgm:pt>
    <dgm:pt modelId="{8175695D-51CD-0B49-B9D6-2083CF9F3C49}">
      <dgm:prSet phldrT="[Text]"/>
      <dgm:spPr>
        <a:solidFill>
          <a:schemeClr val="bg1">
            <a:lumMod val="75000"/>
          </a:schemeClr>
        </a:solidFill>
        <a:ln w="38100" cmpd="sng">
          <a:solidFill>
            <a:schemeClr val="tx1"/>
          </a:solidFill>
          <a:prstDash val="solid"/>
        </a:ln>
      </dgm:spPr>
      <dgm:t>
        <a:bodyPr/>
        <a:lstStyle/>
        <a:p>
          <a:r>
            <a:rPr lang="en-US" b="1" dirty="0" smtClean="0"/>
            <a:t>Shifting Demographics</a:t>
          </a:r>
          <a:endParaRPr lang="en-US" b="1" dirty="0"/>
        </a:p>
      </dgm:t>
    </dgm:pt>
    <dgm:pt modelId="{ADB214D5-5202-BF4E-A494-579D4852FC4D}" type="parTrans" cxnId="{1E0849DA-82F9-3340-8D9E-77046F207CF7}">
      <dgm:prSet/>
      <dgm:spPr/>
      <dgm:t>
        <a:bodyPr/>
        <a:lstStyle/>
        <a:p>
          <a:endParaRPr lang="en-US"/>
        </a:p>
      </dgm:t>
    </dgm:pt>
    <dgm:pt modelId="{2E05AAF9-DC21-A349-BECC-E4FE7E32AEE3}" type="sibTrans" cxnId="{1E0849DA-82F9-3340-8D9E-77046F207CF7}">
      <dgm:prSet/>
      <dgm:spPr/>
      <dgm:t>
        <a:bodyPr/>
        <a:lstStyle/>
        <a:p>
          <a:endParaRPr lang="en-US"/>
        </a:p>
      </dgm:t>
    </dgm:pt>
    <dgm:pt modelId="{1FE7B103-F8A9-7540-8067-EE76618039E6}">
      <dgm:prSet phldrT="[Text]"/>
      <dgm:spPr>
        <a:solidFill>
          <a:schemeClr val="accent2">
            <a:lumMod val="75000"/>
          </a:schemeClr>
        </a:solidFill>
        <a:ln>
          <a:solidFill>
            <a:schemeClr val="tx1"/>
          </a:solidFill>
        </a:ln>
      </dgm:spPr>
      <dgm:t>
        <a:bodyPr/>
        <a:lstStyle/>
        <a:p>
          <a:r>
            <a:rPr lang="en-US" dirty="0" smtClean="0"/>
            <a:t>Increase in Students</a:t>
          </a:r>
          <a:endParaRPr lang="en-US" dirty="0"/>
        </a:p>
      </dgm:t>
    </dgm:pt>
    <dgm:pt modelId="{3E54B784-E5EC-AE42-B0AB-46519B102428}" type="parTrans" cxnId="{CD78FA65-ADA0-AA45-8DE5-E58337FBA935}">
      <dgm:prSet/>
      <dgm:spPr/>
      <dgm:t>
        <a:bodyPr/>
        <a:lstStyle/>
        <a:p>
          <a:endParaRPr lang="en-US"/>
        </a:p>
      </dgm:t>
    </dgm:pt>
    <dgm:pt modelId="{41F48EB4-4A75-EA46-B5C3-660B51F76C5C}" type="sibTrans" cxnId="{CD78FA65-ADA0-AA45-8DE5-E58337FBA935}">
      <dgm:prSet/>
      <dgm:spPr/>
      <dgm:t>
        <a:bodyPr/>
        <a:lstStyle/>
        <a:p>
          <a:endParaRPr lang="en-US"/>
        </a:p>
      </dgm:t>
    </dgm:pt>
    <dgm:pt modelId="{71141A4C-5357-2140-B5E1-D9DFA08387AB}">
      <dgm:prSet phldrT="[Text]"/>
      <dgm:spPr>
        <a:solidFill>
          <a:srgbClr val="800000"/>
        </a:solidFill>
        <a:ln>
          <a:solidFill>
            <a:srgbClr val="000000"/>
          </a:solidFill>
        </a:ln>
      </dgm:spPr>
      <dgm:t>
        <a:bodyPr/>
        <a:lstStyle/>
        <a:p>
          <a:r>
            <a:rPr lang="en-US" dirty="0" smtClean="0"/>
            <a:t>Increase in discipline</a:t>
          </a:r>
          <a:endParaRPr lang="en-US" dirty="0"/>
        </a:p>
      </dgm:t>
    </dgm:pt>
    <dgm:pt modelId="{FB3617E7-2275-FB4E-8DFD-2C287DAB634A}" type="parTrans" cxnId="{F8D9A6EE-9DDE-9148-8749-872881D7B8B7}">
      <dgm:prSet/>
      <dgm:spPr/>
      <dgm:t>
        <a:bodyPr/>
        <a:lstStyle/>
        <a:p>
          <a:endParaRPr lang="en-US"/>
        </a:p>
      </dgm:t>
    </dgm:pt>
    <dgm:pt modelId="{F027A295-4535-CE4A-8636-D913B8C8968E}" type="sibTrans" cxnId="{F8D9A6EE-9DDE-9148-8749-872881D7B8B7}">
      <dgm:prSet/>
      <dgm:spPr/>
      <dgm:t>
        <a:bodyPr/>
        <a:lstStyle/>
        <a:p>
          <a:endParaRPr lang="en-US"/>
        </a:p>
      </dgm:t>
    </dgm:pt>
    <dgm:pt modelId="{7058DDD4-AF48-6A49-97E6-F2BC0A194AEE}">
      <dgm:prSet phldrT="[Text]"/>
      <dgm:spPr>
        <a:solidFill>
          <a:schemeClr val="accent2">
            <a:lumMod val="50000"/>
          </a:schemeClr>
        </a:solidFill>
        <a:ln>
          <a:solidFill>
            <a:srgbClr val="000000"/>
          </a:solidFill>
        </a:ln>
      </dgm:spPr>
      <dgm:t>
        <a:bodyPr/>
        <a:lstStyle/>
        <a:p>
          <a:r>
            <a:rPr lang="en-US" dirty="0" smtClean="0"/>
            <a:t>Increase in students of poverty</a:t>
          </a:r>
          <a:endParaRPr lang="en-US" dirty="0"/>
        </a:p>
      </dgm:t>
    </dgm:pt>
    <dgm:pt modelId="{D3F11E82-BF46-E84D-9FD0-DE0A8D7C5F91}" type="parTrans" cxnId="{CC6325D3-B7F7-8140-9450-799810DC4272}">
      <dgm:prSet/>
      <dgm:spPr/>
      <dgm:t>
        <a:bodyPr/>
        <a:lstStyle/>
        <a:p>
          <a:endParaRPr lang="en-US"/>
        </a:p>
      </dgm:t>
    </dgm:pt>
    <dgm:pt modelId="{F7993F1F-FB8E-B740-93CF-7FC9CD7BEF80}" type="sibTrans" cxnId="{CC6325D3-B7F7-8140-9450-799810DC4272}">
      <dgm:prSet/>
      <dgm:spPr/>
      <dgm:t>
        <a:bodyPr/>
        <a:lstStyle/>
        <a:p>
          <a:endParaRPr lang="en-US"/>
        </a:p>
      </dgm:t>
    </dgm:pt>
    <dgm:pt modelId="{BA78E79D-19D4-3D45-9E19-7169054CACAC}">
      <dgm:prSet phldrT="[Text]"/>
      <dgm:spPr>
        <a:solidFill>
          <a:schemeClr val="accent2">
            <a:lumMod val="75000"/>
          </a:schemeClr>
        </a:solidFill>
        <a:ln>
          <a:solidFill>
            <a:srgbClr val="000000"/>
          </a:solidFill>
        </a:ln>
      </dgm:spPr>
      <dgm:t>
        <a:bodyPr/>
        <a:lstStyle/>
        <a:p>
          <a:r>
            <a:rPr lang="en-US" dirty="0" smtClean="0"/>
            <a:t>Increase in English Language Learners</a:t>
          </a:r>
          <a:endParaRPr lang="en-US" dirty="0"/>
        </a:p>
      </dgm:t>
    </dgm:pt>
    <dgm:pt modelId="{0D76019D-89EF-644B-A766-FBFD148475D3}" type="parTrans" cxnId="{66C9AC2F-A581-7349-8E7F-269184713238}">
      <dgm:prSet/>
      <dgm:spPr/>
      <dgm:t>
        <a:bodyPr/>
        <a:lstStyle/>
        <a:p>
          <a:endParaRPr lang="en-US"/>
        </a:p>
      </dgm:t>
    </dgm:pt>
    <dgm:pt modelId="{FFDD709D-3721-D64B-8024-45C2BBDAB3E5}" type="sibTrans" cxnId="{66C9AC2F-A581-7349-8E7F-269184713238}">
      <dgm:prSet/>
      <dgm:spPr/>
      <dgm:t>
        <a:bodyPr/>
        <a:lstStyle/>
        <a:p>
          <a:endParaRPr lang="en-US"/>
        </a:p>
      </dgm:t>
    </dgm:pt>
    <dgm:pt modelId="{73498ED7-DDD6-7447-9018-882668B50DE7}" type="pres">
      <dgm:prSet presAssocID="{5F82EB20-A48A-5443-874F-27013D507364}" presName="diagram" presStyleCnt="0">
        <dgm:presLayoutVars>
          <dgm:chMax val="1"/>
          <dgm:dir/>
          <dgm:animLvl val="ctr"/>
          <dgm:resizeHandles val="exact"/>
        </dgm:presLayoutVars>
      </dgm:prSet>
      <dgm:spPr/>
      <dgm:t>
        <a:bodyPr/>
        <a:lstStyle/>
        <a:p>
          <a:endParaRPr lang="en-US"/>
        </a:p>
      </dgm:t>
    </dgm:pt>
    <dgm:pt modelId="{2AA00A30-BC52-F34D-B887-ABEC9FDB55B6}" type="pres">
      <dgm:prSet presAssocID="{5F82EB20-A48A-5443-874F-27013D507364}" presName="matrix" presStyleCnt="0"/>
      <dgm:spPr/>
    </dgm:pt>
    <dgm:pt modelId="{22AB43C2-5582-EB4A-ABE2-66956013BE47}" type="pres">
      <dgm:prSet presAssocID="{5F82EB20-A48A-5443-874F-27013D507364}" presName="tile1" presStyleLbl="node1" presStyleIdx="0" presStyleCnt="4" custLinFactNeighborY="-495"/>
      <dgm:spPr/>
      <dgm:t>
        <a:bodyPr/>
        <a:lstStyle/>
        <a:p>
          <a:endParaRPr lang="en-US"/>
        </a:p>
      </dgm:t>
    </dgm:pt>
    <dgm:pt modelId="{2B119EB0-AD22-5148-994B-608D7CB99392}" type="pres">
      <dgm:prSet presAssocID="{5F82EB20-A48A-5443-874F-27013D507364}" presName="tile1text" presStyleLbl="node1" presStyleIdx="0" presStyleCnt="4">
        <dgm:presLayoutVars>
          <dgm:chMax val="0"/>
          <dgm:chPref val="0"/>
          <dgm:bulletEnabled val="1"/>
        </dgm:presLayoutVars>
      </dgm:prSet>
      <dgm:spPr/>
      <dgm:t>
        <a:bodyPr/>
        <a:lstStyle/>
        <a:p>
          <a:endParaRPr lang="en-US"/>
        </a:p>
      </dgm:t>
    </dgm:pt>
    <dgm:pt modelId="{B28652ED-2B30-9A48-8FD9-01F0B0FB0E2B}" type="pres">
      <dgm:prSet presAssocID="{5F82EB20-A48A-5443-874F-27013D507364}" presName="tile2" presStyleLbl="node1" presStyleIdx="1" presStyleCnt="4"/>
      <dgm:spPr/>
      <dgm:t>
        <a:bodyPr/>
        <a:lstStyle/>
        <a:p>
          <a:endParaRPr lang="en-US"/>
        </a:p>
      </dgm:t>
    </dgm:pt>
    <dgm:pt modelId="{3CC19FB1-882C-0441-8BAA-C074C82C50D6}" type="pres">
      <dgm:prSet presAssocID="{5F82EB20-A48A-5443-874F-27013D507364}" presName="tile2text" presStyleLbl="node1" presStyleIdx="1" presStyleCnt="4">
        <dgm:presLayoutVars>
          <dgm:chMax val="0"/>
          <dgm:chPref val="0"/>
          <dgm:bulletEnabled val="1"/>
        </dgm:presLayoutVars>
      </dgm:prSet>
      <dgm:spPr/>
      <dgm:t>
        <a:bodyPr/>
        <a:lstStyle/>
        <a:p>
          <a:endParaRPr lang="en-US"/>
        </a:p>
      </dgm:t>
    </dgm:pt>
    <dgm:pt modelId="{A84F7999-83BF-D546-9AEA-13AD12E55D19}" type="pres">
      <dgm:prSet presAssocID="{5F82EB20-A48A-5443-874F-27013D507364}" presName="tile3" presStyleLbl="node1" presStyleIdx="2" presStyleCnt="4"/>
      <dgm:spPr/>
      <dgm:t>
        <a:bodyPr/>
        <a:lstStyle/>
        <a:p>
          <a:endParaRPr lang="en-US"/>
        </a:p>
      </dgm:t>
    </dgm:pt>
    <dgm:pt modelId="{B6151128-1461-3846-B9AB-379AE0554E38}" type="pres">
      <dgm:prSet presAssocID="{5F82EB20-A48A-5443-874F-27013D507364}" presName="tile3text" presStyleLbl="node1" presStyleIdx="2" presStyleCnt="4">
        <dgm:presLayoutVars>
          <dgm:chMax val="0"/>
          <dgm:chPref val="0"/>
          <dgm:bulletEnabled val="1"/>
        </dgm:presLayoutVars>
      </dgm:prSet>
      <dgm:spPr/>
      <dgm:t>
        <a:bodyPr/>
        <a:lstStyle/>
        <a:p>
          <a:endParaRPr lang="en-US"/>
        </a:p>
      </dgm:t>
    </dgm:pt>
    <dgm:pt modelId="{0CE54A15-D5ED-7649-AC23-248BF8B68BB4}" type="pres">
      <dgm:prSet presAssocID="{5F82EB20-A48A-5443-874F-27013D507364}" presName="tile4" presStyleLbl="node1" presStyleIdx="3" presStyleCnt="4"/>
      <dgm:spPr/>
      <dgm:t>
        <a:bodyPr/>
        <a:lstStyle/>
        <a:p>
          <a:endParaRPr lang="en-US"/>
        </a:p>
      </dgm:t>
    </dgm:pt>
    <dgm:pt modelId="{7A6B5560-85BE-4146-8710-38CD7F0C4FBB}" type="pres">
      <dgm:prSet presAssocID="{5F82EB20-A48A-5443-874F-27013D507364}" presName="tile4text" presStyleLbl="node1" presStyleIdx="3" presStyleCnt="4">
        <dgm:presLayoutVars>
          <dgm:chMax val="0"/>
          <dgm:chPref val="0"/>
          <dgm:bulletEnabled val="1"/>
        </dgm:presLayoutVars>
      </dgm:prSet>
      <dgm:spPr/>
      <dgm:t>
        <a:bodyPr/>
        <a:lstStyle/>
        <a:p>
          <a:endParaRPr lang="en-US"/>
        </a:p>
      </dgm:t>
    </dgm:pt>
    <dgm:pt modelId="{7EF629DB-95C1-CD45-9587-1509E2394F2A}" type="pres">
      <dgm:prSet presAssocID="{5F82EB20-A48A-5443-874F-27013D507364}" presName="centerTile" presStyleLbl="fgShp" presStyleIdx="0" presStyleCnt="1">
        <dgm:presLayoutVars>
          <dgm:chMax val="0"/>
          <dgm:chPref val="0"/>
        </dgm:presLayoutVars>
      </dgm:prSet>
      <dgm:spPr/>
      <dgm:t>
        <a:bodyPr/>
        <a:lstStyle/>
        <a:p>
          <a:endParaRPr lang="en-US"/>
        </a:p>
      </dgm:t>
    </dgm:pt>
  </dgm:ptLst>
  <dgm:cxnLst>
    <dgm:cxn modelId="{EFAD20A6-4621-7141-A148-E8F355393D64}" type="presOf" srcId="{BA78E79D-19D4-3D45-9E19-7169054CACAC}" destId="{0CE54A15-D5ED-7649-AC23-248BF8B68BB4}" srcOrd="0" destOrd="0" presId="urn:microsoft.com/office/officeart/2005/8/layout/matrix1"/>
    <dgm:cxn modelId="{7E19FCA6-C076-3B49-84A0-35A0A3297F41}" type="presOf" srcId="{BA78E79D-19D4-3D45-9E19-7169054CACAC}" destId="{7A6B5560-85BE-4146-8710-38CD7F0C4FBB}" srcOrd="1" destOrd="0" presId="urn:microsoft.com/office/officeart/2005/8/layout/matrix1"/>
    <dgm:cxn modelId="{03CD994B-C549-E54E-8BFD-6FB9B7280879}" type="presOf" srcId="{7058DDD4-AF48-6A49-97E6-F2BC0A194AEE}" destId="{B6151128-1461-3846-B9AB-379AE0554E38}" srcOrd="1" destOrd="0" presId="urn:microsoft.com/office/officeart/2005/8/layout/matrix1"/>
    <dgm:cxn modelId="{74E617EB-B50E-4B4E-B1C7-3491021EE0C3}" type="presOf" srcId="{8175695D-51CD-0B49-B9D6-2083CF9F3C49}" destId="{7EF629DB-95C1-CD45-9587-1509E2394F2A}" srcOrd="0" destOrd="0" presId="urn:microsoft.com/office/officeart/2005/8/layout/matrix1"/>
    <dgm:cxn modelId="{0B644183-A250-9648-875E-748FC144ACAC}" type="presOf" srcId="{7058DDD4-AF48-6A49-97E6-F2BC0A194AEE}" destId="{A84F7999-83BF-D546-9AEA-13AD12E55D19}" srcOrd="0" destOrd="0" presId="urn:microsoft.com/office/officeart/2005/8/layout/matrix1"/>
    <dgm:cxn modelId="{A5AB346B-FF3D-C440-BEC3-CE642A0DDFAF}" type="presOf" srcId="{5F82EB20-A48A-5443-874F-27013D507364}" destId="{73498ED7-DDD6-7447-9018-882668B50DE7}" srcOrd="0" destOrd="0" presId="urn:microsoft.com/office/officeart/2005/8/layout/matrix1"/>
    <dgm:cxn modelId="{2E305818-580B-9446-BBCC-938FABDACB6B}" type="presOf" srcId="{1FE7B103-F8A9-7540-8067-EE76618039E6}" destId="{22AB43C2-5582-EB4A-ABE2-66956013BE47}" srcOrd="0" destOrd="0" presId="urn:microsoft.com/office/officeart/2005/8/layout/matrix1"/>
    <dgm:cxn modelId="{CC6325D3-B7F7-8140-9450-799810DC4272}" srcId="{8175695D-51CD-0B49-B9D6-2083CF9F3C49}" destId="{7058DDD4-AF48-6A49-97E6-F2BC0A194AEE}" srcOrd="2" destOrd="0" parTransId="{D3F11E82-BF46-E84D-9FD0-DE0A8D7C5F91}" sibTransId="{F7993F1F-FB8E-B740-93CF-7FC9CD7BEF80}"/>
    <dgm:cxn modelId="{DB08406A-B68B-D64F-8B2E-7E494A54CDAA}" type="presOf" srcId="{1FE7B103-F8A9-7540-8067-EE76618039E6}" destId="{2B119EB0-AD22-5148-994B-608D7CB99392}" srcOrd="1" destOrd="0" presId="urn:microsoft.com/office/officeart/2005/8/layout/matrix1"/>
    <dgm:cxn modelId="{075DAB05-C4B3-9545-85EA-FBA2C759AD79}" type="presOf" srcId="{71141A4C-5357-2140-B5E1-D9DFA08387AB}" destId="{B28652ED-2B30-9A48-8FD9-01F0B0FB0E2B}" srcOrd="0" destOrd="0" presId="urn:microsoft.com/office/officeart/2005/8/layout/matrix1"/>
    <dgm:cxn modelId="{CD78FA65-ADA0-AA45-8DE5-E58337FBA935}" srcId="{8175695D-51CD-0B49-B9D6-2083CF9F3C49}" destId="{1FE7B103-F8A9-7540-8067-EE76618039E6}" srcOrd="0" destOrd="0" parTransId="{3E54B784-E5EC-AE42-B0AB-46519B102428}" sibTransId="{41F48EB4-4A75-EA46-B5C3-660B51F76C5C}"/>
    <dgm:cxn modelId="{66C9AC2F-A581-7349-8E7F-269184713238}" srcId="{8175695D-51CD-0B49-B9D6-2083CF9F3C49}" destId="{BA78E79D-19D4-3D45-9E19-7169054CACAC}" srcOrd="3" destOrd="0" parTransId="{0D76019D-89EF-644B-A766-FBFD148475D3}" sibTransId="{FFDD709D-3721-D64B-8024-45C2BBDAB3E5}"/>
    <dgm:cxn modelId="{1E0849DA-82F9-3340-8D9E-77046F207CF7}" srcId="{5F82EB20-A48A-5443-874F-27013D507364}" destId="{8175695D-51CD-0B49-B9D6-2083CF9F3C49}" srcOrd="0" destOrd="0" parTransId="{ADB214D5-5202-BF4E-A494-579D4852FC4D}" sibTransId="{2E05AAF9-DC21-A349-BECC-E4FE7E32AEE3}"/>
    <dgm:cxn modelId="{F7C03135-2641-9942-B40B-CFFE91F92AB9}" type="presOf" srcId="{71141A4C-5357-2140-B5E1-D9DFA08387AB}" destId="{3CC19FB1-882C-0441-8BAA-C074C82C50D6}" srcOrd="1" destOrd="0" presId="urn:microsoft.com/office/officeart/2005/8/layout/matrix1"/>
    <dgm:cxn modelId="{F8D9A6EE-9DDE-9148-8749-872881D7B8B7}" srcId="{8175695D-51CD-0B49-B9D6-2083CF9F3C49}" destId="{71141A4C-5357-2140-B5E1-D9DFA08387AB}" srcOrd="1" destOrd="0" parTransId="{FB3617E7-2275-FB4E-8DFD-2C287DAB634A}" sibTransId="{F027A295-4535-CE4A-8636-D913B8C8968E}"/>
    <dgm:cxn modelId="{F10AE7E8-1816-384F-B7A9-C48179889FBB}" type="presParOf" srcId="{73498ED7-DDD6-7447-9018-882668B50DE7}" destId="{2AA00A30-BC52-F34D-B887-ABEC9FDB55B6}" srcOrd="0" destOrd="0" presId="urn:microsoft.com/office/officeart/2005/8/layout/matrix1"/>
    <dgm:cxn modelId="{DD4608C5-9D32-2244-9739-4AD1F7FCE41D}" type="presParOf" srcId="{2AA00A30-BC52-F34D-B887-ABEC9FDB55B6}" destId="{22AB43C2-5582-EB4A-ABE2-66956013BE47}" srcOrd="0" destOrd="0" presId="urn:microsoft.com/office/officeart/2005/8/layout/matrix1"/>
    <dgm:cxn modelId="{F07AA0F7-2A61-3B47-BC30-D35B47FC14AC}" type="presParOf" srcId="{2AA00A30-BC52-F34D-B887-ABEC9FDB55B6}" destId="{2B119EB0-AD22-5148-994B-608D7CB99392}" srcOrd="1" destOrd="0" presId="urn:microsoft.com/office/officeart/2005/8/layout/matrix1"/>
    <dgm:cxn modelId="{C8B4FB4A-4289-A04B-9DC5-C3AB8FC78BC5}" type="presParOf" srcId="{2AA00A30-BC52-F34D-B887-ABEC9FDB55B6}" destId="{B28652ED-2B30-9A48-8FD9-01F0B0FB0E2B}" srcOrd="2" destOrd="0" presId="urn:microsoft.com/office/officeart/2005/8/layout/matrix1"/>
    <dgm:cxn modelId="{99E09ECB-890E-304D-A35C-70A14204128F}" type="presParOf" srcId="{2AA00A30-BC52-F34D-B887-ABEC9FDB55B6}" destId="{3CC19FB1-882C-0441-8BAA-C074C82C50D6}" srcOrd="3" destOrd="0" presId="urn:microsoft.com/office/officeart/2005/8/layout/matrix1"/>
    <dgm:cxn modelId="{EC1B684A-BF40-6A41-B0C4-32D709BB1A77}" type="presParOf" srcId="{2AA00A30-BC52-F34D-B887-ABEC9FDB55B6}" destId="{A84F7999-83BF-D546-9AEA-13AD12E55D19}" srcOrd="4" destOrd="0" presId="urn:microsoft.com/office/officeart/2005/8/layout/matrix1"/>
    <dgm:cxn modelId="{A5B08C14-6C81-6F42-A8E5-0D9542FC8572}" type="presParOf" srcId="{2AA00A30-BC52-F34D-B887-ABEC9FDB55B6}" destId="{B6151128-1461-3846-B9AB-379AE0554E38}" srcOrd="5" destOrd="0" presId="urn:microsoft.com/office/officeart/2005/8/layout/matrix1"/>
    <dgm:cxn modelId="{7CE5EDA3-E876-CC41-9958-9F56895C433A}" type="presParOf" srcId="{2AA00A30-BC52-F34D-B887-ABEC9FDB55B6}" destId="{0CE54A15-D5ED-7649-AC23-248BF8B68BB4}" srcOrd="6" destOrd="0" presId="urn:microsoft.com/office/officeart/2005/8/layout/matrix1"/>
    <dgm:cxn modelId="{FB6BE04A-9A54-7B4F-9FE8-71F1EBC2DC91}" type="presParOf" srcId="{2AA00A30-BC52-F34D-B887-ABEC9FDB55B6}" destId="{7A6B5560-85BE-4146-8710-38CD7F0C4FBB}" srcOrd="7" destOrd="0" presId="urn:microsoft.com/office/officeart/2005/8/layout/matrix1"/>
    <dgm:cxn modelId="{CD9E45C8-A94E-E143-8C71-D0F512C8D4E5}" type="presParOf" srcId="{73498ED7-DDD6-7447-9018-882668B50DE7}" destId="{7EF629DB-95C1-CD45-9587-1509E2394F2A}"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AE1583-3286-4846-83CF-3781B727E598}" type="doc">
      <dgm:prSet loTypeId="urn:microsoft.com/office/officeart/2005/8/layout/funnel1" loCatId="" qsTypeId="urn:microsoft.com/office/officeart/2005/8/quickstyle/simple4" qsCatId="simple" csTypeId="urn:microsoft.com/office/officeart/2005/8/colors/accent1_2" csCatId="accent1" phldr="1"/>
      <dgm:spPr/>
      <dgm:t>
        <a:bodyPr/>
        <a:lstStyle/>
        <a:p>
          <a:endParaRPr lang="en-US"/>
        </a:p>
      </dgm:t>
    </dgm:pt>
    <dgm:pt modelId="{085E9F57-A3FC-4C4F-B3DE-708C99039F83}">
      <dgm:prSet phldrT="[Text]"/>
      <dgm:spPr>
        <a:solidFill>
          <a:schemeClr val="tx1">
            <a:lumMod val="65000"/>
            <a:lumOff val="35000"/>
          </a:schemeClr>
        </a:solidFill>
        <a:ln>
          <a:solidFill>
            <a:srgbClr val="000000"/>
          </a:solidFill>
        </a:ln>
      </dgm:spPr>
      <dgm:t>
        <a:bodyPr/>
        <a:lstStyle/>
        <a:p>
          <a:r>
            <a:rPr lang="en-US" dirty="0" smtClean="0"/>
            <a:t>Low SES</a:t>
          </a:r>
          <a:endParaRPr lang="en-US" dirty="0"/>
        </a:p>
      </dgm:t>
    </dgm:pt>
    <dgm:pt modelId="{2C6AD107-B2BC-8440-AC7B-AE06E45F4675}" type="parTrans" cxnId="{CC57B24A-2517-F940-8343-4227FFDB755F}">
      <dgm:prSet/>
      <dgm:spPr/>
      <dgm:t>
        <a:bodyPr/>
        <a:lstStyle/>
        <a:p>
          <a:endParaRPr lang="en-US"/>
        </a:p>
      </dgm:t>
    </dgm:pt>
    <dgm:pt modelId="{85702AC5-AEA7-6F47-96AC-0369EAE6CCC8}" type="sibTrans" cxnId="{CC57B24A-2517-F940-8343-4227FFDB755F}">
      <dgm:prSet/>
      <dgm:spPr/>
      <dgm:t>
        <a:bodyPr/>
        <a:lstStyle/>
        <a:p>
          <a:endParaRPr lang="en-US"/>
        </a:p>
      </dgm:t>
    </dgm:pt>
    <dgm:pt modelId="{CFC7BE55-2A34-7047-8F59-1C09E301C77A}">
      <dgm:prSet phldrT="[Text]"/>
      <dgm:spPr>
        <a:solidFill>
          <a:schemeClr val="accent2">
            <a:lumMod val="75000"/>
          </a:schemeClr>
        </a:solidFill>
        <a:ln>
          <a:solidFill>
            <a:srgbClr val="000000"/>
          </a:solidFill>
        </a:ln>
      </dgm:spPr>
      <dgm:t>
        <a:bodyPr/>
        <a:lstStyle/>
        <a:p>
          <a:r>
            <a:rPr lang="en-US" dirty="0" smtClean="0"/>
            <a:t>High(</a:t>
          </a:r>
          <a:r>
            <a:rPr lang="en-US" dirty="0" err="1" smtClean="0"/>
            <a:t>er</a:t>
          </a:r>
          <a:r>
            <a:rPr lang="en-US" dirty="0" smtClean="0"/>
            <a:t>) Discipline</a:t>
          </a:r>
          <a:endParaRPr lang="en-US" dirty="0"/>
        </a:p>
      </dgm:t>
    </dgm:pt>
    <dgm:pt modelId="{A45A0592-231C-8B43-9173-B9EB7BD1E21B}" type="parTrans" cxnId="{A5B75C5C-47DC-7443-9F76-97EB4D321EE4}">
      <dgm:prSet/>
      <dgm:spPr/>
      <dgm:t>
        <a:bodyPr/>
        <a:lstStyle/>
        <a:p>
          <a:endParaRPr lang="en-US"/>
        </a:p>
      </dgm:t>
    </dgm:pt>
    <dgm:pt modelId="{C24ED7AE-CE58-5949-A708-72939965B838}" type="sibTrans" cxnId="{A5B75C5C-47DC-7443-9F76-97EB4D321EE4}">
      <dgm:prSet/>
      <dgm:spPr/>
      <dgm:t>
        <a:bodyPr/>
        <a:lstStyle/>
        <a:p>
          <a:endParaRPr lang="en-US"/>
        </a:p>
      </dgm:t>
    </dgm:pt>
    <dgm:pt modelId="{69CDCDD1-E369-6542-A43F-014AA373138D}">
      <dgm:prSet phldrT="[Text]"/>
      <dgm:spPr>
        <a:solidFill>
          <a:schemeClr val="tx1">
            <a:lumMod val="85000"/>
            <a:lumOff val="15000"/>
          </a:schemeClr>
        </a:solidFill>
      </dgm:spPr>
      <dgm:t>
        <a:bodyPr/>
        <a:lstStyle/>
        <a:p>
          <a:r>
            <a:rPr lang="en-US" dirty="0" smtClean="0"/>
            <a:t>More absences</a:t>
          </a:r>
          <a:endParaRPr lang="en-US" dirty="0"/>
        </a:p>
      </dgm:t>
    </dgm:pt>
    <dgm:pt modelId="{9161B518-E16A-4340-9105-5EC083388DA5}" type="parTrans" cxnId="{F570DB80-5349-F94F-9A76-B06729722DB9}">
      <dgm:prSet/>
      <dgm:spPr/>
      <dgm:t>
        <a:bodyPr/>
        <a:lstStyle/>
        <a:p>
          <a:endParaRPr lang="en-US"/>
        </a:p>
      </dgm:t>
    </dgm:pt>
    <dgm:pt modelId="{B58EBA5C-455A-0341-B32A-E36970E49A57}" type="sibTrans" cxnId="{F570DB80-5349-F94F-9A76-B06729722DB9}">
      <dgm:prSet/>
      <dgm:spPr/>
      <dgm:t>
        <a:bodyPr/>
        <a:lstStyle/>
        <a:p>
          <a:endParaRPr lang="en-US"/>
        </a:p>
      </dgm:t>
    </dgm:pt>
    <dgm:pt modelId="{27B2CA31-C920-044E-B11E-6CC6AF669B29}">
      <dgm:prSet phldrT="[Text]"/>
      <dgm:spPr>
        <a:solidFill>
          <a:schemeClr val="bg1">
            <a:lumMod val="75000"/>
          </a:schemeClr>
        </a:solidFill>
        <a:ln>
          <a:solidFill>
            <a:srgbClr val="000000"/>
          </a:solidFill>
        </a:ln>
      </dgm:spPr>
      <dgm:t>
        <a:bodyPr/>
        <a:lstStyle/>
        <a:p>
          <a:r>
            <a:rPr lang="en-US" dirty="0" smtClean="0">
              <a:ln>
                <a:solidFill>
                  <a:schemeClr val="tx1"/>
                </a:solidFill>
              </a:ln>
            </a:rPr>
            <a:t>Achievement</a:t>
          </a:r>
          <a:r>
            <a:rPr lang="en-US" dirty="0" smtClean="0"/>
            <a:t> Gap</a:t>
          </a:r>
          <a:endParaRPr lang="en-US" dirty="0"/>
        </a:p>
      </dgm:t>
    </dgm:pt>
    <dgm:pt modelId="{F269F054-3DDC-0C45-8B32-5F55246890AB}" type="parTrans" cxnId="{8612EBA6-6F23-5C48-AE66-841FB1937001}">
      <dgm:prSet/>
      <dgm:spPr/>
      <dgm:t>
        <a:bodyPr/>
        <a:lstStyle/>
        <a:p>
          <a:endParaRPr lang="en-US"/>
        </a:p>
      </dgm:t>
    </dgm:pt>
    <dgm:pt modelId="{C26CAD8D-46AC-3545-926A-199262156953}" type="sibTrans" cxnId="{8612EBA6-6F23-5C48-AE66-841FB1937001}">
      <dgm:prSet/>
      <dgm:spPr/>
      <dgm:t>
        <a:bodyPr/>
        <a:lstStyle/>
        <a:p>
          <a:endParaRPr lang="en-US"/>
        </a:p>
      </dgm:t>
    </dgm:pt>
    <dgm:pt modelId="{47BDF426-1F34-3349-8DD9-B914D2396C7D}" type="pres">
      <dgm:prSet presAssocID="{61AE1583-3286-4846-83CF-3781B727E598}" presName="Name0" presStyleCnt="0">
        <dgm:presLayoutVars>
          <dgm:chMax val="4"/>
          <dgm:resizeHandles val="exact"/>
        </dgm:presLayoutVars>
      </dgm:prSet>
      <dgm:spPr/>
      <dgm:t>
        <a:bodyPr/>
        <a:lstStyle/>
        <a:p>
          <a:endParaRPr lang="en-US"/>
        </a:p>
      </dgm:t>
    </dgm:pt>
    <dgm:pt modelId="{DD3E208D-5ED2-3E4B-86F7-6639EED633DE}" type="pres">
      <dgm:prSet presAssocID="{61AE1583-3286-4846-83CF-3781B727E598}" presName="ellipse" presStyleLbl="trBgShp" presStyleIdx="0" presStyleCnt="1"/>
      <dgm:spPr/>
      <dgm:t>
        <a:bodyPr/>
        <a:lstStyle/>
        <a:p>
          <a:endParaRPr lang="en-US"/>
        </a:p>
      </dgm:t>
    </dgm:pt>
    <dgm:pt modelId="{DAFBA1AE-5A83-FC41-9EA4-718AF4D2FEFA}" type="pres">
      <dgm:prSet presAssocID="{61AE1583-3286-4846-83CF-3781B727E598}" presName="arrow1" presStyleLbl="fgShp" presStyleIdx="0" presStyleCnt="1"/>
      <dgm:spPr>
        <a:solidFill>
          <a:srgbClr val="953735"/>
        </a:solidFill>
      </dgm:spPr>
      <dgm:t>
        <a:bodyPr/>
        <a:lstStyle/>
        <a:p>
          <a:endParaRPr lang="en-US"/>
        </a:p>
      </dgm:t>
    </dgm:pt>
    <dgm:pt modelId="{FD34D681-736F-FD4F-9248-9157F131677E}" type="pres">
      <dgm:prSet presAssocID="{61AE1583-3286-4846-83CF-3781B727E598}" presName="rectangle" presStyleLbl="revTx" presStyleIdx="0" presStyleCnt="1" custScaleX="88258" custScaleY="73068" custLinFactNeighborY="4654">
        <dgm:presLayoutVars>
          <dgm:bulletEnabled val="1"/>
        </dgm:presLayoutVars>
      </dgm:prSet>
      <dgm:spPr/>
      <dgm:t>
        <a:bodyPr/>
        <a:lstStyle/>
        <a:p>
          <a:endParaRPr lang="en-US"/>
        </a:p>
      </dgm:t>
    </dgm:pt>
    <dgm:pt modelId="{67C65D47-A812-9D43-AB9A-9E55109C3B55}" type="pres">
      <dgm:prSet presAssocID="{CFC7BE55-2A34-7047-8F59-1C09E301C77A}" presName="item1" presStyleLbl="node1" presStyleIdx="0" presStyleCnt="3">
        <dgm:presLayoutVars>
          <dgm:bulletEnabled val="1"/>
        </dgm:presLayoutVars>
      </dgm:prSet>
      <dgm:spPr/>
      <dgm:t>
        <a:bodyPr/>
        <a:lstStyle/>
        <a:p>
          <a:endParaRPr lang="en-US"/>
        </a:p>
      </dgm:t>
    </dgm:pt>
    <dgm:pt modelId="{73AED2EE-5EF8-D246-86FE-FF5D34A799F7}" type="pres">
      <dgm:prSet presAssocID="{69CDCDD1-E369-6542-A43F-014AA373138D}" presName="item2" presStyleLbl="node1" presStyleIdx="1" presStyleCnt="3">
        <dgm:presLayoutVars>
          <dgm:bulletEnabled val="1"/>
        </dgm:presLayoutVars>
      </dgm:prSet>
      <dgm:spPr/>
      <dgm:t>
        <a:bodyPr/>
        <a:lstStyle/>
        <a:p>
          <a:endParaRPr lang="en-US"/>
        </a:p>
      </dgm:t>
    </dgm:pt>
    <dgm:pt modelId="{8CB93B3E-90CD-CC46-B7AC-A11B063D679F}" type="pres">
      <dgm:prSet presAssocID="{27B2CA31-C920-044E-B11E-6CC6AF669B29}" presName="item3" presStyleLbl="node1" presStyleIdx="2" presStyleCnt="3">
        <dgm:presLayoutVars>
          <dgm:bulletEnabled val="1"/>
        </dgm:presLayoutVars>
      </dgm:prSet>
      <dgm:spPr/>
      <dgm:t>
        <a:bodyPr/>
        <a:lstStyle/>
        <a:p>
          <a:endParaRPr lang="en-US"/>
        </a:p>
      </dgm:t>
    </dgm:pt>
    <dgm:pt modelId="{CA852295-2898-384B-B0F8-F9A565872971}" type="pres">
      <dgm:prSet presAssocID="{61AE1583-3286-4846-83CF-3781B727E598}" presName="funnel" presStyleLbl="trAlignAcc1" presStyleIdx="0" presStyleCnt="1"/>
      <dgm:spPr>
        <a:solidFill>
          <a:schemeClr val="bg1">
            <a:lumMod val="75000"/>
            <a:alpha val="40000"/>
          </a:schemeClr>
        </a:solidFill>
      </dgm:spPr>
      <dgm:t>
        <a:bodyPr/>
        <a:lstStyle/>
        <a:p>
          <a:endParaRPr lang="en-US"/>
        </a:p>
      </dgm:t>
    </dgm:pt>
  </dgm:ptLst>
  <dgm:cxnLst>
    <dgm:cxn modelId="{FCFFDA3A-03B5-9A4F-A051-85E314F21ED0}" type="presOf" srcId="{69CDCDD1-E369-6542-A43F-014AA373138D}" destId="{67C65D47-A812-9D43-AB9A-9E55109C3B55}" srcOrd="0" destOrd="0" presId="urn:microsoft.com/office/officeart/2005/8/layout/funnel1"/>
    <dgm:cxn modelId="{F0D976AB-5FBF-A944-B8E9-E4674F9795B1}" type="presOf" srcId="{085E9F57-A3FC-4C4F-B3DE-708C99039F83}" destId="{8CB93B3E-90CD-CC46-B7AC-A11B063D679F}" srcOrd="0" destOrd="0" presId="urn:microsoft.com/office/officeart/2005/8/layout/funnel1"/>
    <dgm:cxn modelId="{8612EBA6-6F23-5C48-AE66-841FB1937001}" srcId="{61AE1583-3286-4846-83CF-3781B727E598}" destId="{27B2CA31-C920-044E-B11E-6CC6AF669B29}" srcOrd="3" destOrd="0" parTransId="{F269F054-3DDC-0C45-8B32-5F55246890AB}" sibTransId="{C26CAD8D-46AC-3545-926A-199262156953}"/>
    <dgm:cxn modelId="{F570DB80-5349-F94F-9A76-B06729722DB9}" srcId="{61AE1583-3286-4846-83CF-3781B727E598}" destId="{69CDCDD1-E369-6542-A43F-014AA373138D}" srcOrd="2" destOrd="0" parTransId="{9161B518-E16A-4340-9105-5EC083388DA5}" sibTransId="{B58EBA5C-455A-0341-B32A-E36970E49A57}"/>
    <dgm:cxn modelId="{CC57B24A-2517-F940-8343-4227FFDB755F}" srcId="{61AE1583-3286-4846-83CF-3781B727E598}" destId="{085E9F57-A3FC-4C4F-B3DE-708C99039F83}" srcOrd="0" destOrd="0" parTransId="{2C6AD107-B2BC-8440-AC7B-AE06E45F4675}" sibTransId="{85702AC5-AEA7-6F47-96AC-0369EAE6CCC8}"/>
    <dgm:cxn modelId="{222E2105-FB93-4640-9E3D-F84F28A2A42C}" type="presOf" srcId="{61AE1583-3286-4846-83CF-3781B727E598}" destId="{47BDF426-1F34-3349-8DD9-B914D2396C7D}" srcOrd="0" destOrd="0" presId="urn:microsoft.com/office/officeart/2005/8/layout/funnel1"/>
    <dgm:cxn modelId="{50697DD8-F662-9F48-A4E1-7768FB78F6A7}" type="presOf" srcId="{27B2CA31-C920-044E-B11E-6CC6AF669B29}" destId="{FD34D681-736F-FD4F-9248-9157F131677E}" srcOrd="0" destOrd="0" presId="urn:microsoft.com/office/officeart/2005/8/layout/funnel1"/>
    <dgm:cxn modelId="{27541A8C-15EF-9B41-BF84-202E36295868}" type="presOf" srcId="{CFC7BE55-2A34-7047-8F59-1C09E301C77A}" destId="{73AED2EE-5EF8-D246-86FE-FF5D34A799F7}" srcOrd="0" destOrd="0" presId="urn:microsoft.com/office/officeart/2005/8/layout/funnel1"/>
    <dgm:cxn modelId="{A5B75C5C-47DC-7443-9F76-97EB4D321EE4}" srcId="{61AE1583-3286-4846-83CF-3781B727E598}" destId="{CFC7BE55-2A34-7047-8F59-1C09E301C77A}" srcOrd="1" destOrd="0" parTransId="{A45A0592-231C-8B43-9173-B9EB7BD1E21B}" sibTransId="{C24ED7AE-CE58-5949-A708-72939965B838}"/>
    <dgm:cxn modelId="{D329A69C-69C0-E241-986B-0216F3494EE0}" type="presParOf" srcId="{47BDF426-1F34-3349-8DD9-B914D2396C7D}" destId="{DD3E208D-5ED2-3E4B-86F7-6639EED633DE}" srcOrd="0" destOrd="0" presId="urn:microsoft.com/office/officeart/2005/8/layout/funnel1"/>
    <dgm:cxn modelId="{470C93BB-DF0E-E84A-BBC5-3CECEFF028EA}" type="presParOf" srcId="{47BDF426-1F34-3349-8DD9-B914D2396C7D}" destId="{DAFBA1AE-5A83-FC41-9EA4-718AF4D2FEFA}" srcOrd="1" destOrd="0" presId="urn:microsoft.com/office/officeart/2005/8/layout/funnel1"/>
    <dgm:cxn modelId="{E898E3AF-45CE-B245-AFB3-A8CDB71536B0}" type="presParOf" srcId="{47BDF426-1F34-3349-8DD9-B914D2396C7D}" destId="{FD34D681-736F-FD4F-9248-9157F131677E}" srcOrd="2" destOrd="0" presId="urn:microsoft.com/office/officeart/2005/8/layout/funnel1"/>
    <dgm:cxn modelId="{A50B6241-D851-5440-85CE-996B75D4E608}" type="presParOf" srcId="{47BDF426-1F34-3349-8DD9-B914D2396C7D}" destId="{67C65D47-A812-9D43-AB9A-9E55109C3B55}" srcOrd="3" destOrd="0" presId="urn:microsoft.com/office/officeart/2005/8/layout/funnel1"/>
    <dgm:cxn modelId="{DC05191D-669B-9147-8F01-DECD2EC50818}" type="presParOf" srcId="{47BDF426-1F34-3349-8DD9-B914D2396C7D}" destId="{73AED2EE-5EF8-D246-86FE-FF5D34A799F7}" srcOrd="4" destOrd="0" presId="urn:microsoft.com/office/officeart/2005/8/layout/funnel1"/>
    <dgm:cxn modelId="{492F0CA5-039A-4641-9AD4-FCC0D936F975}" type="presParOf" srcId="{47BDF426-1F34-3349-8DD9-B914D2396C7D}" destId="{8CB93B3E-90CD-CC46-B7AC-A11B063D679F}" srcOrd="5" destOrd="0" presId="urn:microsoft.com/office/officeart/2005/8/layout/funnel1"/>
    <dgm:cxn modelId="{03D223E0-6116-634B-ACBA-FBBB6DBD44BF}" type="presParOf" srcId="{47BDF426-1F34-3349-8DD9-B914D2396C7D}" destId="{CA852295-2898-384B-B0F8-F9A565872971}" srcOrd="6" destOrd="0" presId="urn:microsoft.com/office/officeart/2005/8/layout/funnel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3D087-2720-0C4B-903E-6E5DEE5CD18E}">
      <dsp:nvSpPr>
        <dsp:cNvPr id="0" name=""/>
        <dsp:cNvSpPr/>
      </dsp:nvSpPr>
      <dsp:spPr>
        <a:xfrm>
          <a:off x="3634683" y="0"/>
          <a:ext cx="2468929" cy="2469305"/>
        </a:xfrm>
        <a:prstGeom prst="circularArrow">
          <a:avLst>
            <a:gd name="adj1" fmla="val 10980"/>
            <a:gd name="adj2" fmla="val 1142322"/>
            <a:gd name="adj3" fmla="val 4500000"/>
            <a:gd name="adj4" fmla="val 10800000"/>
            <a:gd name="adj5" fmla="val 12500"/>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476A29-710E-C542-8000-0CB7F2E97470}">
      <dsp:nvSpPr>
        <dsp:cNvPr id="0" name=""/>
        <dsp:cNvSpPr/>
      </dsp:nvSpPr>
      <dsp:spPr>
        <a:xfrm>
          <a:off x="4180398" y="891494"/>
          <a:ext cx="1371936" cy="685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ahoma" panose="020B0604030504040204" pitchFamily="34" charset="0"/>
              <a:ea typeface="Tahoma" panose="020B0604030504040204" pitchFamily="34" charset="0"/>
              <a:cs typeface="Tahoma" panose="020B0604030504040204" pitchFamily="34" charset="0"/>
            </a:rPr>
            <a:t>Change</a:t>
          </a:r>
          <a:endParaRPr lang="en-US" sz="2000" kern="1200" dirty="0">
            <a:latin typeface="Tahoma" panose="020B0604030504040204" pitchFamily="34" charset="0"/>
            <a:ea typeface="Tahoma" panose="020B0604030504040204" pitchFamily="34" charset="0"/>
            <a:cs typeface="Tahoma" panose="020B0604030504040204" pitchFamily="34" charset="0"/>
          </a:endParaRPr>
        </a:p>
      </dsp:txBody>
      <dsp:txXfrm>
        <a:off x="4180398" y="891494"/>
        <a:ext cx="1371936" cy="685804"/>
      </dsp:txXfrm>
    </dsp:sp>
    <dsp:sp modelId="{EA95F0AC-D57F-014B-A649-9B2DCC5C3484}">
      <dsp:nvSpPr>
        <dsp:cNvPr id="0" name=""/>
        <dsp:cNvSpPr/>
      </dsp:nvSpPr>
      <dsp:spPr>
        <a:xfrm>
          <a:off x="2948947" y="1418798"/>
          <a:ext cx="2468929" cy="2469305"/>
        </a:xfrm>
        <a:prstGeom prst="leftCircularArrow">
          <a:avLst>
            <a:gd name="adj1" fmla="val 10980"/>
            <a:gd name="adj2" fmla="val 1142322"/>
            <a:gd name="adj3" fmla="val 6300000"/>
            <a:gd name="adj4" fmla="val 18900000"/>
            <a:gd name="adj5" fmla="val 12500"/>
          </a:avLst>
        </a:prstGeom>
        <a:solidFill>
          <a:schemeClr val="tx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737324-B5A0-3C4B-840A-0214A291F35F}">
      <dsp:nvSpPr>
        <dsp:cNvPr id="0" name=""/>
        <dsp:cNvSpPr/>
      </dsp:nvSpPr>
      <dsp:spPr>
        <a:xfrm>
          <a:off x="3497443" y="2318500"/>
          <a:ext cx="1371936" cy="685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ahoma" panose="020B0604030504040204" pitchFamily="34" charset="0"/>
              <a:ea typeface="Tahoma" panose="020B0604030504040204" pitchFamily="34" charset="0"/>
              <a:cs typeface="Tahoma" panose="020B0604030504040204" pitchFamily="34" charset="0"/>
            </a:rPr>
            <a:t>Challenge</a:t>
          </a:r>
          <a:endParaRPr lang="en-US" sz="2000" kern="1200" dirty="0">
            <a:latin typeface="Tahoma" panose="020B0604030504040204" pitchFamily="34" charset="0"/>
            <a:ea typeface="Tahoma" panose="020B0604030504040204" pitchFamily="34" charset="0"/>
            <a:cs typeface="Tahoma" panose="020B0604030504040204" pitchFamily="34" charset="0"/>
          </a:endParaRPr>
        </a:p>
      </dsp:txBody>
      <dsp:txXfrm>
        <a:off x="3497443" y="2318500"/>
        <a:ext cx="1371936" cy="685804"/>
      </dsp:txXfrm>
    </dsp:sp>
    <dsp:sp modelId="{04AD9190-C3A2-994B-AB09-3A7F2E8651CA}">
      <dsp:nvSpPr>
        <dsp:cNvPr id="0" name=""/>
        <dsp:cNvSpPr/>
      </dsp:nvSpPr>
      <dsp:spPr>
        <a:xfrm>
          <a:off x="3810406" y="3007381"/>
          <a:ext cx="2121192" cy="2122043"/>
        </a:xfrm>
        <a:prstGeom prst="blockArc">
          <a:avLst>
            <a:gd name="adj1" fmla="val 13500000"/>
            <a:gd name="adj2" fmla="val 10800000"/>
            <a:gd name="adj3" fmla="val 12740"/>
          </a:avLst>
        </a:prstGeom>
        <a:solidFill>
          <a:schemeClr val="tx1">
            <a:lumMod val="75000"/>
            <a:lumOff val="2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4AD11CC-FCD6-B24A-A346-98569F906809}">
      <dsp:nvSpPr>
        <dsp:cNvPr id="0" name=""/>
        <dsp:cNvSpPr/>
      </dsp:nvSpPr>
      <dsp:spPr>
        <a:xfrm>
          <a:off x="4183643" y="3747557"/>
          <a:ext cx="1371936" cy="685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ahoma" panose="020B0604030504040204" pitchFamily="34" charset="0"/>
              <a:ea typeface="Tahoma" panose="020B0604030504040204" pitchFamily="34" charset="0"/>
              <a:cs typeface="Tahoma" panose="020B0604030504040204" pitchFamily="34" charset="0"/>
            </a:rPr>
            <a:t>Opportunity</a:t>
          </a:r>
          <a:endParaRPr lang="en-US" sz="2000" kern="1200" dirty="0">
            <a:latin typeface="Tahoma" panose="020B0604030504040204" pitchFamily="34" charset="0"/>
            <a:ea typeface="Tahoma" panose="020B0604030504040204" pitchFamily="34" charset="0"/>
            <a:cs typeface="Tahoma" panose="020B0604030504040204" pitchFamily="34" charset="0"/>
          </a:endParaRPr>
        </a:p>
      </dsp:txBody>
      <dsp:txXfrm>
        <a:off x="4183643" y="3747557"/>
        <a:ext cx="1371936" cy="685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59098-A30C-7A4F-A568-717FB51D9D8C}">
      <dsp:nvSpPr>
        <dsp:cNvPr id="0" name=""/>
        <dsp:cNvSpPr/>
      </dsp:nvSpPr>
      <dsp:spPr>
        <a:xfrm>
          <a:off x="3427944" y="1577837"/>
          <a:ext cx="1098335" cy="793977"/>
        </a:xfrm>
        <a:custGeom>
          <a:avLst/>
          <a:gdLst/>
          <a:ahLst/>
          <a:cxnLst/>
          <a:rect l="0" t="0" r="0" b="0"/>
          <a:pathLst>
            <a:path>
              <a:moveTo>
                <a:pt x="1098335" y="0"/>
              </a:moveTo>
              <a:lnTo>
                <a:pt x="1098335" y="793977"/>
              </a:lnTo>
              <a:lnTo>
                <a:pt x="0" y="79397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B7C840-66C1-8A4E-9356-1D03FA36121A}">
      <dsp:nvSpPr>
        <dsp:cNvPr id="0" name=""/>
        <dsp:cNvSpPr/>
      </dsp:nvSpPr>
      <dsp:spPr>
        <a:xfrm>
          <a:off x="4526280" y="1577837"/>
          <a:ext cx="3202376" cy="2434864"/>
        </a:xfrm>
        <a:custGeom>
          <a:avLst/>
          <a:gdLst/>
          <a:ahLst/>
          <a:cxnLst/>
          <a:rect l="0" t="0" r="0" b="0"/>
          <a:pathLst>
            <a:path>
              <a:moveTo>
                <a:pt x="0" y="0"/>
              </a:moveTo>
              <a:lnTo>
                <a:pt x="0" y="2156972"/>
              </a:lnTo>
              <a:lnTo>
                <a:pt x="3202376" y="2156972"/>
              </a:lnTo>
              <a:lnTo>
                <a:pt x="3202376" y="243486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47674D-7AB1-3F46-9C7D-EA21DE9D0C73}">
      <dsp:nvSpPr>
        <dsp:cNvPr id="0" name=""/>
        <dsp:cNvSpPr/>
      </dsp:nvSpPr>
      <dsp:spPr>
        <a:xfrm>
          <a:off x="4480560" y="1577837"/>
          <a:ext cx="91440" cy="2434864"/>
        </a:xfrm>
        <a:custGeom>
          <a:avLst/>
          <a:gdLst/>
          <a:ahLst/>
          <a:cxnLst/>
          <a:rect l="0" t="0" r="0" b="0"/>
          <a:pathLst>
            <a:path>
              <a:moveTo>
                <a:pt x="45720" y="0"/>
              </a:moveTo>
              <a:lnTo>
                <a:pt x="45720" y="243486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6ABBEBF-C591-1945-BDF5-35F4A930B1EC}">
      <dsp:nvSpPr>
        <dsp:cNvPr id="0" name=""/>
        <dsp:cNvSpPr/>
      </dsp:nvSpPr>
      <dsp:spPr>
        <a:xfrm>
          <a:off x="1323903" y="1577837"/>
          <a:ext cx="3202376" cy="2434864"/>
        </a:xfrm>
        <a:custGeom>
          <a:avLst/>
          <a:gdLst/>
          <a:ahLst/>
          <a:cxnLst/>
          <a:rect l="0" t="0" r="0" b="0"/>
          <a:pathLst>
            <a:path>
              <a:moveTo>
                <a:pt x="3202376" y="0"/>
              </a:moveTo>
              <a:lnTo>
                <a:pt x="3202376" y="2156972"/>
              </a:lnTo>
              <a:lnTo>
                <a:pt x="0" y="2156972"/>
              </a:lnTo>
              <a:lnTo>
                <a:pt x="0" y="243486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8B2731-CF30-D641-81A9-2A269415C4E4}">
      <dsp:nvSpPr>
        <dsp:cNvPr id="0" name=""/>
        <dsp:cNvSpPr/>
      </dsp:nvSpPr>
      <dsp:spPr>
        <a:xfrm>
          <a:off x="3864632" y="254541"/>
          <a:ext cx="1323295" cy="1323295"/>
        </a:xfrm>
        <a:prstGeom prst="arc">
          <a:avLst>
            <a:gd name="adj1" fmla="val 13200000"/>
            <a:gd name="adj2" fmla="val 1920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5F5020C-8DB9-9D41-9989-21EAA672C1AD}">
      <dsp:nvSpPr>
        <dsp:cNvPr id="0" name=""/>
        <dsp:cNvSpPr/>
      </dsp:nvSpPr>
      <dsp:spPr>
        <a:xfrm>
          <a:off x="3864632" y="254541"/>
          <a:ext cx="1323295" cy="1323295"/>
        </a:xfrm>
        <a:prstGeom prst="arc">
          <a:avLst>
            <a:gd name="adj1" fmla="val 2400000"/>
            <a:gd name="adj2" fmla="val 840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B34FF5-3A77-E547-8763-947E823EA824}">
      <dsp:nvSpPr>
        <dsp:cNvPr id="0" name=""/>
        <dsp:cNvSpPr/>
      </dsp:nvSpPr>
      <dsp:spPr>
        <a:xfrm>
          <a:off x="3202984" y="492735"/>
          <a:ext cx="2646591" cy="846909"/>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Principal</a:t>
          </a:r>
          <a:endParaRPr lang="en-US" sz="27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3202984" y="492735"/>
        <a:ext cx="2646591" cy="846909"/>
      </dsp:txXfrm>
    </dsp:sp>
    <dsp:sp modelId="{72999675-B805-8B49-8C76-752E0312A05C}">
      <dsp:nvSpPr>
        <dsp:cNvPr id="0" name=""/>
        <dsp:cNvSpPr/>
      </dsp:nvSpPr>
      <dsp:spPr>
        <a:xfrm>
          <a:off x="662255" y="4012702"/>
          <a:ext cx="1323295" cy="1323295"/>
        </a:xfrm>
        <a:prstGeom prst="arc">
          <a:avLst>
            <a:gd name="adj1" fmla="val 13200000"/>
            <a:gd name="adj2" fmla="val 1920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560BC6B-C438-A441-B7EA-BC883AFB4FDA}">
      <dsp:nvSpPr>
        <dsp:cNvPr id="0" name=""/>
        <dsp:cNvSpPr/>
      </dsp:nvSpPr>
      <dsp:spPr>
        <a:xfrm>
          <a:off x="662255" y="4012702"/>
          <a:ext cx="1323295" cy="1323295"/>
        </a:xfrm>
        <a:prstGeom prst="arc">
          <a:avLst>
            <a:gd name="adj1" fmla="val 2400000"/>
            <a:gd name="adj2" fmla="val 840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BB6F9A-AD42-E149-AE39-E7517BFE66B1}">
      <dsp:nvSpPr>
        <dsp:cNvPr id="0" name=""/>
        <dsp:cNvSpPr/>
      </dsp:nvSpPr>
      <dsp:spPr>
        <a:xfrm>
          <a:off x="607" y="4250895"/>
          <a:ext cx="2646591" cy="846909"/>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Librarian</a:t>
          </a:r>
          <a:endParaRPr lang="en-US" sz="27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607" y="4250895"/>
        <a:ext cx="2646591" cy="846909"/>
      </dsp:txXfrm>
    </dsp:sp>
    <dsp:sp modelId="{AE55AD69-163B-3B47-94E9-D2400C6A4330}">
      <dsp:nvSpPr>
        <dsp:cNvPr id="0" name=""/>
        <dsp:cNvSpPr/>
      </dsp:nvSpPr>
      <dsp:spPr>
        <a:xfrm>
          <a:off x="3864632" y="4012702"/>
          <a:ext cx="1323295" cy="1323295"/>
        </a:xfrm>
        <a:prstGeom prst="arc">
          <a:avLst>
            <a:gd name="adj1" fmla="val 13200000"/>
            <a:gd name="adj2" fmla="val 1920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75CB42-F687-354A-AFEA-75677EE0C0B7}">
      <dsp:nvSpPr>
        <dsp:cNvPr id="0" name=""/>
        <dsp:cNvSpPr/>
      </dsp:nvSpPr>
      <dsp:spPr>
        <a:xfrm>
          <a:off x="3864632" y="4012702"/>
          <a:ext cx="1323295" cy="1323295"/>
        </a:xfrm>
        <a:prstGeom prst="arc">
          <a:avLst>
            <a:gd name="adj1" fmla="val 2400000"/>
            <a:gd name="adj2" fmla="val 840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8E4D98-8F38-564B-A911-4C390D7A02BA}">
      <dsp:nvSpPr>
        <dsp:cNvPr id="0" name=""/>
        <dsp:cNvSpPr/>
      </dsp:nvSpPr>
      <dsp:spPr>
        <a:xfrm>
          <a:off x="3202984" y="4250895"/>
          <a:ext cx="2646591" cy="846909"/>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Science/Math</a:t>
          </a:r>
          <a:r>
            <a:rPr lang="en-US" sz="2700" kern="1200" dirty="0" smtClean="0">
              <a:solidFill>
                <a:schemeClr val="tx1"/>
              </a:solidFill>
            </a:rPr>
            <a:t> &amp; </a:t>
          </a: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Technology</a:t>
          </a:r>
          <a:r>
            <a:rPr lang="en-US" sz="2700" kern="1200" dirty="0" smtClean="0">
              <a:solidFill>
                <a:schemeClr val="tx1"/>
              </a:solidFill>
            </a:rPr>
            <a:t>	</a:t>
          </a:r>
          <a:endParaRPr lang="en-US" sz="2700" kern="1200" dirty="0">
            <a:solidFill>
              <a:schemeClr val="tx1"/>
            </a:solidFill>
          </a:endParaRPr>
        </a:p>
      </dsp:txBody>
      <dsp:txXfrm>
        <a:off x="3202984" y="4250895"/>
        <a:ext cx="2646591" cy="846909"/>
      </dsp:txXfrm>
    </dsp:sp>
    <dsp:sp modelId="{1B378ED8-29E0-6C4A-B23D-BA8CDAA6491C}">
      <dsp:nvSpPr>
        <dsp:cNvPr id="0" name=""/>
        <dsp:cNvSpPr/>
      </dsp:nvSpPr>
      <dsp:spPr>
        <a:xfrm>
          <a:off x="7067008" y="4012702"/>
          <a:ext cx="1323295" cy="1323295"/>
        </a:xfrm>
        <a:prstGeom prst="arc">
          <a:avLst>
            <a:gd name="adj1" fmla="val 13200000"/>
            <a:gd name="adj2" fmla="val 1920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8ED45CC-300B-3743-BAAD-868F638D4A73}">
      <dsp:nvSpPr>
        <dsp:cNvPr id="0" name=""/>
        <dsp:cNvSpPr/>
      </dsp:nvSpPr>
      <dsp:spPr>
        <a:xfrm>
          <a:off x="7067008" y="4012702"/>
          <a:ext cx="1323295" cy="1323295"/>
        </a:xfrm>
        <a:prstGeom prst="arc">
          <a:avLst>
            <a:gd name="adj1" fmla="val 2400000"/>
            <a:gd name="adj2" fmla="val 840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98B07F-00A3-274C-8EF7-69D1BDC6ED36}">
      <dsp:nvSpPr>
        <dsp:cNvPr id="0" name=""/>
        <dsp:cNvSpPr/>
      </dsp:nvSpPr>
      <dsp:spPr>
        <a:xfrm>
          <a:off x="6405360" y="4250895"/>
          <a:ext cx="2646591" cy="846909"/>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Lifetime</a:t>
          </a:r>
          <a:r>
            <a:rPr lang="en-US" sz="2700" kern="1200" baseline="0" dirty="0" smtClean="0">
              <a:solidFill>
                <a:schemeClr val="tx1"/>
              </a:solidFill>
            </a:rPr>
            <a:t> Fitness</a:t>
          </a:r>
          <a:endParaRPr lang="en-US" sz="2700" kern="1200" dirty="0">
            <a:solidFill>
              <a:schemeClr val="tx1"/>
            </a:solidFill>
          </a:endParaRPr>
        </a:p>
      </dsp:txBody>
      <dsp:txXfrm>
        <a:off x="6405360" y="4250895"/>
        <a:ext cx="2646591" cy="846909"/>
      </dsp:txXfrm>
    </dsp:sp>
    <dsp:sp modelId="{A6585659-B772-6D44-A503-FDA949A206A9}">
      <dsp:nvSpPr>
        <dsp:cNvPr id="0" name=""/>
        <dsp:cNvSpPr/>
      </dsp:nvSpPr>
      <dsp:spPr>
        <a:xfrm>
          <a:off x="2263443" y="2133622"/>
          <a:ext cx="1323295" cy="1323295"/>
        </a:xfrm>
        <a:prstGeom prst="arc">
          <a:avLst>
            <a:gd name="adj1" fmla="val 13200000"/>
            <a:gd name="adj2" fmla="val 1920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DC66C4C-445B-7947-9D6E-C08C29E33899}">
      <dsp:nvSpPr>
        <dsp:cNvPr id="0" name=""/>
        <dsp:cNvSpPr/>
      </dsp:nvSpPr>
      <dsp:spPr>
        <a:xfrm>
          <a:off x="2263443" y="2133622"/>
          <a:ext cx="1323295" cy="1323295"/>
        </a:xfrm>
        <a:prstGeom prst="arc">
          <a:avLst>
            <a:gd name="adj1" fmla="val 2400000"/>
            <a:gd name="adj2" fmla="val 840000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61D8E7-041B-C046-83FC-2777F0D7E4ED}">
      <dsp:nvSpPr>
        <dsp:cNvPr id="0" name=""/>
        <dsp:cNvSpPr/>
      </dsp:nvSpPr>
      <dsp:spPr>
        <a:xfrm>
          <a:off x="1601795" y="2371815"/>
          <a:ext cx="2646591" cy="846909"/>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Assistant</a:t>
          </a:r>
          <a:r>
            <a:rPr lang="en-US" sz="2700" kern="1200" dirty="0" smtClean="0">
              <a:solidFill>
                <a:schemeClr val="tx1"/>
              </a:solidFill>
            </a:rPr>
            <a:t> </a:t>
          </a: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Principal</a:t>
          </a:r>
          <a:endParaRPr lang="en-US" sz="27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1601795" y="2371815"/>
        <a:ext cx="2646591" cy="846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45D1D0-CD37-6E47-B883-D93393728EB6}">
      <dsp:nvSpPr>
        <dsp:cNvPr id="0" name=""/>
        <dsp:cNvSpPr/>
      </dsp:nvSpPr>
      <dsp:spPr>
        <a:xfrm>
          <a:off x="1456050" y="1972263"/>
          <a:ext cx="1382625" cy="1186948"/>
        </a:xfrm>
        <a:prstGeom prst="hexagon">
          <a:avLst>
            <a:gd name="adj" fmla="val 25000"/>
            <a:gd name="vf" fmla="val 115470"/>
          </a:avLst>
        </a:prstGeom>
        <a:solidFill>
          <a:schemeClr val="tx1">
            <a:lumMod val="75000"/>
            <a:lumOff val="2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n-US" sz="1500" kern="1200" dirty="0" smtClean="0"/>
            <a:t>Challenging Options</a:t>
          </a:r>
          <a:endParaRPr lang="en-US" sz="1500" kern="1200" dirty="0"/>
        </a:p>
      </dsp:txBody>
      <dsp:txXfrm>
        <a:off x="1670181" y="2156089"/>
        <a:ext cx="954363" cy="819296"/>
      </dsp:txXfrm>
    </dsp:sp>
    <dsp:sp modelId="{77902889-F397-CC4F-8738-8A2F96BDEB00}">
      <dsp:nvSpPr>
        <dsp:cNvPr id="0" name=""/>
        <dsp:cNvSpPr/>
      </dsp:nvSpPr>
      <dsp:spPr>
        <a:xfrm>
          <a:off x="1489274" y="2503159"/>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3E54BEE-E43D-574C-8B3E-6B439DD33D89}">
      <dsp:nvSpPr>
        <dsp:cNvPr id="0" name=""/>
        <dsp:cNvSpPr/>
      </dsp:nvSpPr>
      <dsp:spPr>
        <a:xfrm>
          <a:off x="266805" y="1316210"/>
          <a:ext cx="1382625" cy="1186948"/>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8BB4E22-451D-5C48-A919-943AB9C74160}">
      <dsp:nvSpPr>
        <dsp:cNvPr id="0" name=""/>
        <dsp:cNvSpPr/>
      </dsp:nvSpPr>
      <dsp:spPr>
        <a:xfrm>
          <a:off x="1213260" y="2345173"/>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4F647C2-702E-064D-801B-C2B313040346}">
      <dsp:nvSpPr>
        <dsp:cNvPr id="0" name=""/>
        <dsp:cNvSpPr/>
      </dsp:nvSpPr>
      <dsp:spPr>
        <a:xfrm>
          <a:off x="2646147" y="1312106"/>
          <a:ext cx="1382625" cy="1186948"/>
        </a:xfrm>
        <a:prstGeom prst="hexagon">
          <a:avLst>
            <a:gd name="adj" fmla="val 25000"/>
            <a:gd name="vf" fmla="val 115470"/>
          </a:avLst>
        </a:prstGeom>
        <a:solidFill>
          <a:srgbClr val="800000"/>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n-US" sz="1500" kern="1200" dirty="0" smtClean="0"/>
            <a:t>Spanish</a:t>
          </a:r>
          <a:endParaRPr lang="en-US" sz="1500" kern="1200" dirty="0"/>
        </a:p>
      </dsp:txBody>
      <dsp:txXfrm>
        <a:off x="2860278" y="1495932"/>
        <a:ext cx="954363" cy="819296"/>
      </dsp:txXfrm>
    </dsp:sp>
    <dsp:sp modelId="{49259D31-0F4D-0B40-998E-E665F12918F2}">
      <dsp:nvSpPr>
        <dsp:cNvPr id="0" name=""/>
        <dsp:cNvSpPr/>
      </dsp:nvSpPr>
      <dsp:spPr>
        <a:xfrm>
          <a:off x="3597714" y="2339017"/>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2842736-FB71-7240-A3B2-F00514A1F94D}">
      <dsp:nvSpPr>
        <dsp:cNvPr id="0" name=""/>
        <dsp:cNvSpPr/>
      </dsp:nvSpPr>
      <dsp:spPr>
        <a:xfrm>
          <a:off x="3835393" y="1982399"/>
          <a:ext cx="1382625" cy="1186948"/>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7B4659A-435E-1F4B-B30C-025B20F95674}">
      <dsp:nvSpPr>
        <dsp:cNvPr id="0" name=""/>
        <dsp:cNvSpPr/>
      </dsp:nvSpPr>
      <dsp:spPr>
        <a:xfrm>
          <a:off x="3868617" y="2498029"/>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05DD1A8-E6B7-E54E-A88F-815C6B810495}">
      <dsp:nvSpPr>
        <dsp:cNvPr id="0" name=""/>
        <dsp:cNvSpPr/>
      </dsp:nvSpPr>
      <dsp:spPr>
        <a:xfrm>
          <a:off x="1456050" y="659644"/>
          <a:ext cx="1382625" cy="1186948"/>
        </a:xfrm>
        <a:prstGeom prst="hexagon">
          <a:avLst>
            <a:gd name="adj" fmla="val 25000"/>
            <a:gd name="vf" fmla="val 115470"/>
          </a:avLst>
        </a:prstGeom>
        <a:solidFill>
          <a:schemeClr val="bg1">
            <a:lumMod val="5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n-US" sz="1500" kern="1200" dirty="0" smtClean="0"/>
            <a:t>Semesters</a:t>
          </a:r>
          <a:endParaRPr lang="en-US" sz="1500" kern="1200" dirty="0"/>
        </a:p>
      </dsp:txBody>
      <dsp:txXfrm>
        <a:off x="1670181" y="843470"/>
        <a:ext cx="954363" cy="819296"/>
      </dsp:txXfrm>
    </dsp:sp>
    <dsp:sp modelId="{1AA4F20A-4497-5441-9BCE-4789B4F88A71}">
      <dsp:nvSpPr>
        <dsp:cNvPr id="0" name=""/>
        <dsp:cNvSpPr/>
      </dsp:nvSpPr>
      <dsp:spPr>
        <a:xfrm>
          <a:off x="2397394" y="676058"/>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E55D4B3-0625-C449-952F-CC5D481742D6}">
      <dsp:nvSpPr>
        <dsp:cNvPr id="0" name=""/>
        <dsp:cNvSpPr/>
      </dsp:nvSpPr>
      <dsp:spPr>
        <a:xfrm rot="5400000">
          <a:off x="2646147" y="0"/>
          <a:ext cx="1382625" cy="1186948"/>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56B280-C2A5-D24E-9635-DE945172B95B}">
      <dsp:nvSpPr>
        <dsp:cNvPr id="0" name=""/>
        <dsp:cNvSpPr/>
      </dsp:nvSpPr>
      <dsp:spPr>
        <a:xfrm>
          <a:off x="2685335" y="525766"/>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31DA80-D645-C34C-87BB-5D0A2E35E21B}">
      <dsp:nvSpPr>
        <dsp:cNvPr id="0" name=""/>
        <dsp:cNvSpPr/>
      </dsp:nvSpPr>
      <dsp:spPr>
        <a:xfrm>
          <a:off x="3835393" y="657592"/>
          <a:ext cx="1382625" cy="1186948"/>
        </a:xfrm>
        <a:prstGeom prst="hexagon">
          <a:avLst>
            <a:gd name="adj" fmla="val 25000"/>
            <a:gd name="vf" fmla="val 115470"/>
          </a:avLst>
        </a:prstGeom>
        <a:solidFill>
          <a:schemeClr val="tx1">
            <a:lumMod val="85000"/>
            <a:lumOff val="1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n-US" sz="1500" kern="1200" dirty="0" smtClean="0"/>
            <a:t>Curriculum</a:t>
          </a:r>
          <a:endParaRPr lang="en-US" sz="1500" kern="1200" dirty="0"/>
        </a:p>
      </dsp:txBody>
      <dsp:txXfrm>
        <a:off x="4049524" y="841418"/>
        <a:ext cx="954363" cy="819296"/>
      </dsp:txXfrm>
    </dsp:sp>
    <dsp:sp modelId="{8FEA6780-7B8B-F24A-9A43-8C989008B589}">
      <dsp:nvSpPr>
        <dsp:cNvPr id="0" name=""/>
        <dsp:cNvSpPr/>
      </dsp:nvSpPr>
      <dsp:spPr>
        <a:xfrm>
          <a:off x="5031453" y="1183358"/>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BD1E355-0FA5-8B46-878F-A7414955724F}">
      <dsp:nvSpPr>
        <dsp:cNvPr id="0" name=""/>
        <dsp:cNvSpPr/>
      </dsp:nvSpPr>
      <dsp:spPr>
        <a:xfrm>
          <a:off x="5024638" y="1324930"/>
          <a:ext cx="1382625" cy="1186948"/>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8801798-CC14-A74B-888B-7A840446CAC5}">
      <dsp:nvSpPr>
        <dsp:cNvPr id="0" name=""/>
        <dsp:cNvSpPr/>
      </dsp:nvSpPr>
      <dsp:spPr>
        <a:xfrm>
          <a:off x="5293837" y="1345961"/>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ECD0940-9A3D-0A48-AC6E-7D898979573D}">
      <dsp:nvSpPr>
        <dsp:cNvPr id="0" name=""/>
        <dsp:cNvSpPr/>
      </dsp:nvSpPr>
      <dsp:spPr>
        <a:xfrm>
          <a:off x="5024638" y="12310"/>
          <a:ext cx="1382625" cy="1186948"/>
        </a:xfrm>
        <a:prstGeom prst="hexagon">
          <a:avLst>
            <a:gd name="adj" fmla="val 25000"/>
            <a:gd name="vf" fmla="val 115470"/>
          </a:avLst>
        </a:prstGeom>
        <a:solidFill>
          <a:schemeClr val="tx1"/>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n-US" sz="1500" kern="1200" dirty="0" smtClean="0"/>
            <a:t>Smarter Balance Assessment</a:t>
          </a:r>
          <a:endParaRPr lang="en-US" sz="1500" kern="1200" dirty="0"/>
        </a:p>
      </dsp:txBody>
      <dsp:txXfrm>
        <a:off x="5238769" y="196136"/>
        <a:ext cx="954363" cy="819296"/>
      </dsp:txXfrm>
    </dsp:sp>
    <dsp:sp modelId="{CECB8B2D-9982-8140-82D8-A5E1468B61D4}">
      <dsp:nvSpPr>
        <dsp:cNvPr id="0" name=""/>
        <dsp:cNvSpPr/>
      </dsp:nvSpPr>
      <dsp:spPr>
        <a:xfrm>
          <a:off x="6220698" y="544744"/>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3E22568-5EB2-314B-9FF4-41A08F699695}">
      <dsp:nvSpPr>
        <dsp:cNvPr id="0" name=""/>
        <dsp:cNvSpPr/>
      </dsp:nvSpPr>
      <dsp:spPr>
        <a:xfrm>
          <a:off x="6214735" y="675032"/>
          <a:ext cx="1382625" cy="1186948"/>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5000" b="-25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676798B-8E3B-7748-8BE9-CC38CE02A09E}">
      <dsp:nvSpPr>
        <dsp:cNvPr id="0" name=""/>
        <dsp:cNvSpPr/>
      </dsp:nvSpPr>
      <dsp:spPr>
        <a:xfrm>
          <a:off x="6489897" y="701192"/>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F1B50F3-81DB-8D47-BAD1-11D16A1F7A94}">
      <dsp:nvSpPr>
        <dsp:cNvPr id="0" name=""/>
        <dsp:cNvSpPr/>
      </dsp:nvSpPr>
      <dsp:spPr>
        <a:xfrm>
          <a:off x="6214735" y="1985087"/>
          <a:ext cx="1382625" cy="1186948"/>
        </a:xfrm>
        <a:prstGeom prst="hexagon">
          <a:avLst>
            <a:gd name="adj" fmla="val 25000"/>
            <a:gd name="vf" fmla="val 115470"/>
          </a:avLst>
        </a:prstGeom>
        <a:solidFill>
          <a:schemeClr val="bg1">
            <a:lumMod val="5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n-US" sz="1500" kern="1200" dirty="0" smtClean="0"/>
            <a:t>Chrome Books</a:t>
          </a:r>
          <a:endParaRPr lang="en-US" sz="1500" kern="1200" dirty="0"/>
        </a:p>
      </dsp:txBody>
      <dsp:txXfrm>
        <a:off x="6428866" y="2168913"/>
        <a:ext cx="954363" cy="819296"/>
      </dsp:txXfrm>
    </dsp:sp>
    <dsp:sp modelId="{2A8D0D32-3749-D446-B0C5-E05A7EB9DEA1}">
      <dsp:nvSpPr>
        <dsp:cNvPr id="0" name=""/>
        <dsp:cNvSpPr/>
      </dsp:nvSpPr>
      <dsp:spPr>
        <a:xfrm>
          <a:off x="6488193" y="3024821"/>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D55D1C9-FBAA-2A45-A56D-0F32E89944E6}">
      <dsp:nvSpPr>
        <dsp:cNvPr id="0" name=""/>
        <dsp:cNvSpPr/>
      </dsp:nvSpPr>
      <dsp:spPr>
        <a:xfrm>
          <a:off x="5024638" y="2634985"/>
          <a:ext cx="1382625" cy="1186948"/>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25000" b="-25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CCEEFEF-5534-9A48-83E2-E08F6ECD1E07}">
      <dsp:nvSpPr>
        <dsp:cNvPr id="0" name=""/>
        <dsp:cNvSpPr/>
      </dsp:nvSpPr>
      <dsp:spPr>
        <a:xfrm>
          <a:off x="6130174" y="3117521"/>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E8E0B58-7A0C-2942-973D-FA03D730040D}">
      <dsp:nvSpPr>
        <dsp:cNvPr id="0" name=""/>
        <dsp:cNvSpPr/>
      </dsp:nvSpPr>
      <dsp:spPr>
        <a:xfrm>
          <a:off x="2645296" y="2627291"/>
          <a:ext cx="1382625" cy="1186948"/>
        </a:xfrm>
        <a:prstGeom prst="hexagon">
          <a:avLst>
            <a:gd name="adj" fmla="val 25000"/>
            <a:gd name="vf" fmla="val 115470"/>
          </a:avLst>
        </a:prstGeom>
        <a:solidFill>
          <a:schemeClr val="bg1">
            <a:lumMod val="5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n-US" sz="1500" kern="1200" dirty="0" smtClean="0"/>
            <a:t>Lifetime Fitness Waivers</a:t>
          </a:r>
          <a:endParaRPr lang="en-US" sz="1500" kern="1200" dirty="0"/>
        </a:p>
      </dsp:txBody>
      <dsp:txXfrm>
        <a:off x="2859427" y="2811117"/>
        <a:ext cx="954363" cy="819296"/>
      </dsp:txXfrm>
    </dsp:sp>
    <dsp:sp modelId="{D5F23679-55FB-C841-9009-F454E482BB88}">
      <dsp:nvSpPr>
        <dsp:cNvPr id="0" name=""/>
        <dsp:cNvSpPr/>
      </dsp:nvSpPr>
      <dsp:spPr>
        <a:xfrm>
          <a:off x="2684483" y="3153570"/>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69607FB-AC3C-9A4C-8689-DF4C837AE5B5}">
      <dsp:nvSpPr>
        <dsp:cNvPr id="0" name=""/>
        <dsp:cNvSpPr/>
      </dsp:nvSpPr>
      <dsp:spPr>
        <a:xfrm>
          <a:off x="1455198" y="3287448"/>
          <a:ext cx="1382625" cy="1186948"/>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t="-25000" b="-25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6A87BC3-ECCB-3D48-9D92-06AE6A65845F}">
      <dsp:nvSpPr>
        <dsp:cNvPr id="0" name=""/>
        <dsp:cNvSpPr/>
      </dsp:nvSpPr>
      <dsp:spPr>
        <a:xfrm>
          <a:off x="2396542" y="3303862"/>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CD6FAEA-6C96-6144-86E2-C825F42E394D}">
      <dsp:nvSpPr>
        <dsp:cNvPr id="0" name=""/>
        <dsp:cNvSpPr/>
      </dsp:nvSpPr>
      <dsp:spPr>
        <a:xfrm>
          <a:off x="7398017" y="2650373"/>
          <a:ext cx="1382625" cy="1186948"/>
        </a:xfrm>
        <a:prstGeom prst="hexagon">
          <a:avLst>
            <a:gd name="adj" fmla="val 25000"/>
            <a:gd name="vf" fmla="val 115470"/>
          </a:avLst>
        </a:prstGeom>
        <a:solidFill>
          <a:srgbClr val="800000"/>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n-US" sz="1500" kern="1200" dirty="0" smtClean="0"/>
            <a:t>Orchestra?</a:t>
          </a:r>
          <a:endParaRPr lang="en-US" sz="1500" kern="1200" dirty="0"/>
        </a:p>
      </dsp:txBody>
      <dsp:txXfrm>
        <a:off x="7612148" y="2834199"/>
        <a:ext cx="954363" cy="819296"/>
      </dsp:txXfrm>
    </dsp:sp>
    <dsp:sp modelId="{6246E56E-75A3-8843-A1BE-938CC192C3B4}">
      <dsp:nvSpPr>
        <dsp:cNvPr id="0" name=""/>
        <dsp:cNvSpPr/>
      </dsp:nvSpPr>
      <dsp:spPr>
        <a:xfrm>
          <a:off x="7672327" y="3690108"/>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7C23E39-DED3-3247-85BE-FBC1880567A3}">
      <dsp:nvSpPr>
        <dsp:cNvPr id="0" name=""/>
        <dsp:cNvSpPr/>
      </dsp:nvSpPr>
      <dsp:spPr>
        <a:xfrm>
          <a:off x="6208772" y="3299759"/>
          <a:ext cx="1382625" cy="1186948"/>
        </a:xfrm>
        <a:prstGeom prst="hexagon">
          <a:avLst>
            <a:gd name="adj" fmla="val 25000"/>
            <a:gd name="vf" fmla="val 115470"/>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t="-25000" b="-25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BA83525-6227-964A-80B1-C7CE08E5C2B1}">
      <dsp:nvSpPr>
        <dsp:cNvPr id="0" name=""/>
        <dsp:cNvSpPr/>
      </dsp:nvSpPr>
      <dsp:spPr>
        <a:xfrm>
          <a:off x="7415907" y="3820908"/>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31268D-AE33-A141-9BAF-8A2CC99CD911}">
      <dsp:nvSpPr>
        <dsp:cNvPr id="0" name=""/>
        <dsp:cNvSpPr/>
      </dsp:nvSpPr>
      <dsp:spPr>
        <a:xfrm>
          <a:off x="7403129" y="25647"/>
          <a:ext cx="1382625" cy="1186948"/>
        </a:xfrm>
        <a:prstGeom prst="hexagon">
          <a:avLst>
            <a:gd name="adj" fmla="val 25000"/>
            <a:gd name="vf" fmla="val 115470"/>
          </a:avLst>
        </a:prstGeom>
        <a:solidFill>
          <a:srgbClr val="800000"/>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n-US" sz="1500" kern="1200" dirty="0" smtClean="0"/>
            <a:t>24 Credits</a:t>
          </a:r>
          <a:endParaRPr lang="en-US" sz="1500" kern="1200" dirty="0"/>
        </a:p>
      </dsp:txBody>
      <dsp:txXfrm>
        <a:off x="7617260" y="209473"/>
        <a:ext cx="954363" cy="819296"/>
      </dsp:txXfrm>
    </dsp:sp>
    <dsp:sp modelId="{42D27D12-552A-5145-875F-21587EA85C9C}">
      <dsp:nvSpPr>
        <dsp:cNvPr id="0" name=""/>
        <dsp:cNvSpPr/>
      </dsp:nvSpPr>
      <dsp:spPr>
        <a:xfrm>
          <a:off x="8359807" y="1068972"/>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DABA36A-1A10-DF4C-8414-428A6F0F13C8}">
      <dsp:nvSpPr>
        <dsp:cNvPr id="0" name=""/>
        <dsp:cNvSpPr/>
      </dsp:nvSpPr>
      <dsp:spPr>
        <a:xfrm>
          <a:off x="7403129" y="1335702"/>
          <a:ext cx="1382625" cy="1186948"/>
        </a:xfrm>
        <a:prstGeom prst="hexagon">
          <a:avLst>
            <a:gd name="adj" fmla="val 25000"/>
            <a:gd name="vf" fmla="val 115470"/>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t="-25000" b="-25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EE138DE-C576-8C47-91A9-21D7541DFBAD}">
      <dsp:nvSpPr>
        <dsp:cNvPr id="0" name=""/>
        <dsp:cNvSpPr/>
      </dsp:nvSpPr>
      <dsp:spPr>
        <a:xfrm>
          <a:off x="8359807" y="1342883"/>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A1A40A1-BDD3-E247-86C4-E48E4E7078BA}">
      <dsp:nvSpPr>
        <dsp:cNvPr id="0" name=""/>
        <dsp:cNvSpPr/>
      </dsp:nvSpPr>
      <dsp:spPr>
        <a:xfrm>
          <a:off x="3830281" y="3292577"/>
          <a:ext cx="1382625" cy="1186948"/>
        </a:xfrm>
        <a:prstGeom prst="hexagon">
          <a:avLst>
            <a:gd name="adj" fmla="val 25000"/>
            <a:gd name="vf" fmla="val 115470"/>
          </a:avLst>
        </a:prstGeom>
        <a:solidFill>
          <a:srgbClr val="800000"/>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n-US" sz="1500" kern="1200" dirty="0" smtClean="0"/>
            <a:t>TPEP</a:t>
          </a:r>
          <a:endParaRPr lang="en-US" sz="1500" kern="1200" dirty="0"/>
        </a:p>
      </dsp:txBody>
      <dsp:txXfrm>
        <a:off x="4044412" y="3476403"/>
        <a:ext cx="954363" cy="819296"/>
      </dsp:txXfrm>
    </dsp:sp>
    <dsp:sp modelId="{11820861-D538-5546-9A4F-4A550278DC88}">
      <dsp:nvSpPr>
        <dsp:cNvPr id="0" name=""/>
        <dsp:cNvSpPr/>
      </dsp:nvSpPr>
      <dsp:spPr>
        <a:xfrm>
          <a:off x="4103740" y="4332312"/>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2B3BD32-5745-6440-B2CF-48B423D391E3}">
      <dsp:nvSpPr>
        <dsp:cNvPr id="0" name=""/>
        <dsp:cNvSpPr/>
      </dsp:nvSpPr>
      <dsp:spPr>
        <a:xfrm>
          <a:off x="2640184" y="3942476"/>
          <a:ext cx="1382625" cy="1186948"/>
        </a:xfrm>
        <a:prstGeom prst="hexagon">
          <a:avLst>
            <a:gd name="adj" fmla="val 25000"/>
            <a:gd name="vf" fmla="val 115470"/>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t="-25000" b="-25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EB0D3D-2F83-DE47-A1F2-25979BE222BA}">
      <dsp:nvSpPr>
        <dsp:cNvPr id="0" name=""/>
        <dsp:cNvSpPr/>
      </dsp:nvSpPr>
      <dsp:spPr>
        <a:xfrm>
          <a:off x="3847319" y="4463112"/>
          <a:ext cx="161008" cy="13900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B43C2-5582-EB4A-ABE2-66956013BE47}">
      <dsp:nvSpPr>
        <dsp:cNvPr id="0" name=""/>
        <dsp:cNvSpPr/>
      </dsp:nvSpPr>
      <dsp:spPr>
        <a:xfrm rot="16200000">
          <a:off x="980783" y="-980783"/>
          <a:ext cx="2564712" cy="4526280"/>
        </a:xfrm>
        <a:prstGeom prst="round1Rect">
          <a:avLst/>
        </a:prstGeom>
        <a:solidFill>
          <a:schemeClr val="accent2">
            <a:lumMod val="75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Increase in Students</a:t>
          </a:r>
          <a:endParaRPr lang="en-US" sz="3100" kern="1200" dirty="0"/>
        </a:p>
      </dsp:txBody>
      <dsp:txXfrm rot="5400000">
        <a:off x="-1" y="1"/>
        <a:ext cx="4526280" cy="1923534"/>
      </dsp:txXfrm>
    </dsp:sp>
    <dsp:sp modelId="{B28652ED-2B30-9A48-8FD9-01F0B0FB0E2B}">
      <dsp:nvSpPr>
        <dsp:cNvPr id="0" name=""/>
        <dsp:cNvSpPr/>
      </dsp:nvSpPr>
      <dsp:spPr>
        <a:xfrm>
          <a:off x="4526280" y="0"/>
          <a:ext cx="4526280" cy="2564712"/>
        </a:xfrm>
        <a:prstGeom prst="round1Rect">
          <a:avLst/>
        </a:prstGeom>
        <a:solidFill>
          <a:srgbClr val="800000"/>
        </a:solidFill>
        <a:ln>
          <a:solidFill>
            <a:srgbClr val="0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Increase in discipline</a:t>
          </a:r>
          <a:endParaRPr lang="en-US" sz="3100" kern="1200" dirty="0"/>
        </a:p>
      </dsp:txBody>
      <dsp:txXfrm>
        <a:off x="4526280" y="0"/>
        <a:ext cx="4526280" cy="1923534"/>
      </dsp:txXfrm>
    </dsp:sp>
    <dsp:sp modelId="{A84F7999-83BF-D546-9AEA-13AD12E55D19}">
      <dsp:nvSpPr>
        <dsp:cNvPr id="0" name=""/>
        <dsp:cNvSpPr/>
      </dsp:nvSpPr>
      <dsp:spPr>
        <a:xfrm rot="10800000">
          <a:off x="0" y="2564712"/>
          <a:ext cx="4526280" cy="2564712"/>
        </a:xfrm>
        <a:prstGeom prst="round1Rect">
          <a:avLst/>
        </a:prstGeom>
        <a:solidFill>
          <a:schemeClr val="accent2">
            <a:lumMod val="50000"/>
          </a:schemeClr>
        </a:solidFill>
        <a:ln>
          <a:solidFill>
            <a:srgbClr val="0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Increase in students of poverty</a:t>
          </a:r>
          <a:endParaRPr lang="en-US" sz="3100" kern="1200" dirty="0"/>
        </a:p>
      </dsp:txBody>
      <dsp:txXfrm rot="10800000">
        <a:off x="0" y="3205890"/>
        <a:ext cx="4526280" cy="1923534"/>
      </dsp:txXfrm>
    </dsp:sp>
    <dsp:sp modelId="{0CE54A15-D5ED-7649-AC23-248BF8B68BB4}">
      <dsp:nvSpPr>
        <dsp:cNvPr id="0" name=""/>
        <dsp:cNvSpPr/>
      </dsp:nvSpPr>
      <dsp:spPr>
        <a:xfrm rot="5400000">
          <a:off x="5507063" y="1583928"/>
          <a:ext cx="2564712" cy="4526280"/>
        </a:xfrm>
        <a:prstGeom prst="round1Rect">
          <a:avLst/>
        </a:prstGeom>
        <a:solidFill>
          <a:schemeClr val="accent2">
            <a:lumMod val="75000"/>
          </a:schemeClr>
        </a:solidFill>
        <a:ln>
          <a:solidFill>
            <a:srgbClr val="0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Increase in English Language Learners</a:t>
          </a:r>
          <a:endParaRPr lang="en-US" sz="3100" kern="1200" dirty="0"/>
        </a:p>
      </dsp:txBody>
      <dsp:txXfrm rot="-5400000">
        <a:off x="4526279" y="3205890"/>
        <a:ext cx="4526280" cy="1923534"/>
      </dsp:txXfrm>
    </dsp:sp>
    <dsp:sp modelId="{7EF629DB-95C1-CD45-9587-1509E2394F2A}">
      <dsp:nvSpPr>
        <dsp:cNvPr id="0" name=""/>
        <dsp:cNvSpPr/>
      </dsp:nvSpPr>
      <dsp:spPr>
        <a:xfrm>
          <a:off x="3168396" y="1923534"/>
          <a:ext cx="2715768" cy="1282356"/>
        </a:xfrm>
        <a:prstGeom prst="roundRect">
          <a:avLst/>
        </a:prstGeom>
        <a:solidFill>
          <a:schemeClr val="bg1">
            <a:lumMod val="75000"/>
          </a:schemeClr>
        </a:solidFill>
        <a:ln w="38100" cmpd="sng">
          <a:solidFill>
            <a:schemeClr val="tx1"/>
          </a:solidFill>
          <a:prstDash val="solid"/>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kern="1200" dirty="0" smtClean="0"/>
            <a:t>Shifting Demographics</a:t>
          </a:r>
          <a:endParaRPr lang="en-US" sz="3100" b="1" kern="1200" dirty="0"/>
        </a:p>
      </dsp:txBody>
      <dsp:txXfrm>
        <a:off x="3230995" y="1986133"/>
        <a:ext cx="2590570" cy="11571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E208D-5ED2-3E4B-86F7-6639EED633DE}">
      <dsp:nvSpPr>
        <dsp:cNvPr id="0" name=""/>
        <dsp:cNvSpPr/>
      </dsp:nvSpPr>
      <dsp:spPr>
        <a:xfrm>
          <a:off x="2311617" y="294643"/>
          <a:ext cx="4461211" cy="154931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FBA1AE-5A83-FC41-9EA4-718AF4D2FEFA}">
      <dsp:nvSpPr>
        <dsp:cNvPr id="0" name=""/>
        <dsp:cNvSpPr/>
      </dsp:nvSpPr>
      <dsp:spPr>
        <a:xfrm>
          <a:off x="4116852" y="4088402"/>
          <a:ext cx="864575" cy="553328"/>
        </a:xfrm>
        <a:prstGeom prst="downArrow">
          <a:avLst/>
        </a:prstGeom>
        <a:solidFill>
          <a:srgbClr val="95373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FD34D681-736F-FD4F-9248-9157F131677E}">
      <dsp:nvSpPr>
        <dsp:cNvPr id="0" name=""/>
        <dsp:cNvSpPr/>
      </dsp:nvSpPr>
      <dsp:spPr>
        <a:xfrm>
          <a:off x="2717802" y="4719058"/>
          <a:ext cx="3662675" cy="758073"/>
        </a:xfrm>
        <a:prstGeom prst="rect">
          <a:avLst/>
        </a:prstGeom>
        <a:solidFill>
          <a:schemeClr val="bg1">
            <a:lumMod val="75000"/>
          </a:schemeClr>
        </a:solidFill>
        <a:ln>
          <a:solidFill>
            <a:srgbClr val="000000"/>
          </a:solid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ln>
                <a:solidFill>
                  <a:schemeClr val="tx1"/>
                </a:solidFill>
              </a:ln>
            </a:rPr>
            <a:t>Achievement</a:t>
          </a:r>
          <a:r>
            <a:rPr lang="en-US" sz="2600" kern="1200" dirty="0" smtClean="0"/>
            <a:t> Gap</a:t>
          </a:r>
          <a:endParaRPr lang="en-US" sz="2600" kern="1200" dirty="0"/>
        </a:p>
      </dsp:txBody>
      <dsp:txXfrm>
        <a:off x="2717802" y="4719058"/>
        <a:ext cx="3662675" cy="758073"/>
      </dsp:txXfrm>
    </dsp:sp>
    <dsp:sp modelId="{67C65D47-A812-9D43-AB9A-9E55109C3B55}">
      <dsp:nvSpPr>
        <dsp:cNvPr id="0" name=""/>
        <dsp:cNvSpPr/>
      </dsp:nvSpPr>
      <dsp:spPr>
        <a:xfrm>
          <a:off x="3933562" y="1963621"/>
          <a:ext cx="1556236" cy="1556236"/>
        </a:xfrm>
        <a:prstGeom prst="ellipse">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More absences</a:t>
          </a:r>
          <a:endParaRPr lang="en-US" sz="2100" kern="1200" dirty="0"/>
        </a:p>
      </dsp:txBody>
      <dsp:txXfrm>
        <a:off x="4161467" y="2191526"/>
        <a:ext cx="1100426" cy="1100426"/>
      </dsp:txXfrm>
    </dsp:sp>
    <dsp:sp modelId="{73AED2EE-5EF8-D246-86FE-FF5D34A799F7}">
      <dsp:nvSpPr>
        <dsp:cNvPr id="0" name=""/>
        <dsp:cNvSpPr/>
      </dsp:nvSpPr>
      <dsp:spPr>
        <a:xfrm>
          <a:off x="2819988" y="796097"/>
          <a:ext cx="1556236" cy="1556236"/>
        </a:xfrm>
        <a:prstGeom prst="ellipse">
          <a:avLst/>
        </a:prstGeom>
        <a:solidFill>
          <a:schemeClr val="accent2">
            <a:lumMod val="75000"/>
          </a:schemeClr>
        </a:solidFill>
        <a:ln>
          <a:solidFill>
            <a:srgbClr val="0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High(</a:t>
          </a:r>
          <a:r>
            <a:rPr lang="en-US" sz="2100" kern="1200" dirty="0" err="1" smtClean="0"/>
            <a:t>er</a:t>
          </a:r>
          <a:r>
            <a:rPr lang="en-US" sz="2100" kern="1200" dirty="0" smtClean="0"/>
            <a:t>) Discipline</a:t>
          </a:r>
          <a:endParaRPr lang="en-US" sz="2100" kern="1200" dirty="0"/>
        </a:p>
      </dsp:txBody>
      <dsp:txXfrm>
        <a:off x="3047893" y="1024002"/>
        <a:ext cx="1100426" cy="1100426"/>
      </dsp:txXfrm>
    </dsp:sp>
    <dsp:sp modelId="{8CB93B3E-90CD-CC46-B7AC-A11B063D679F}">
      <dsp:nvSpPr>
        <dsp:cNvPr id="0" name=""/>
        <dsp:cNvSpPr/>
      </dsp:nvSpPr>
      <dsp:spPr>
        <a:xfrm>
          <a:off x="4410807" y="419834"/>
          <a:ext cx="1556236" cy="1556236"/>
        </a:xfrm>
        <a:prstGeom prst="ellipse">
          <a:avLst/>
        </a:prstGeom>
        <a:solidFill>
          <a:schemeClr val="tx1">
            <a:lumMod val="65000"/>
            <a:lumOff val="35000"/>
          </a:schemeClr>
        </a:solidFill>
        <a:ln>
          <a:solidFill>
            <a:srgbClr val="0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Low SES</a:t>
          </a:r>
          <a:endParaRPr lang="en-US" sz="2100" kern="1200" dirty="0"/>
        </a:p>
      </dsp:txBody>
      <dsp:txXfrm>
        <a:off x="4638712" y="647739"/>
        <a:ext cx="1100426" cy="1100426"/>
      </dsp:txXfrm>
    </dsp:sp>
    <dsp:sp modelId="{CA852295-2898-384B-B0F8-F9A565872971}">
      <dsp:nvSpPr>
        <dsp:cNvPr id="0" name=""/>
        <dsp:cNvSpPr/>
      </dsp:nvSpPr>
      <dsp:spPr>
        <a:xfrm>
          <a:off x="2128327" y="104437"/>
          <a:ext cx="4841624" cy="3873299"/>
        </a:xfrm>
        <a:prstGeom prst="funnel">
          <a:avLst/>
        </a:prstGeom>
        <a:solidFill>
          <a:schemeClr val="bg1">
            <a:lumMod val="75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1.png"/></Relationships>
</file>

<file path=ppt/drawings/drawing1.xml><?xml version="1.0" encoding="utf-8"?>
<c:userShapes xmlns:c="http://schemas.openxmlformats.org/drawingml/2006/chart">
  <cdr:relSizeAnchor xmlns:cdr="http://schemas.openxmlformats.org/drawingml/2006/chartDrawing">
    <cdr:from>
      <cdr:x>0.17593</cdr:x>
      <cdr:y>0.08418</cdr:y>
    </cdr:from>
    <cdr:to>
      <cdr:x>0.27778</cdr:x>
      <cdr:y>0.1852</cdr:y>
    </cdr:to>
    <cdr:sp macro="" textlink="">
      <cdr:nvSpPr>
        <cdr:cNvPr id="2" name="TextBox 1"/>
        <cdr:cNvSpPr txBox="1"/>
      </cdr:nvSpPr>
      <cdr:spPr>
        <a:xfrm xmlns:a="http://schemas.openxmlformats.org/drawingml/2006/main">
          <a:off x="1447800" y="381000"/>
          <a:ext cx="8382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0.13889</cdr:x>
      <cdr:y>0.06734</cdr:y>
    </cdr:from>
    <cdr:to>
      <cdr:x>0.25</cdr:x>
      <cdr:y>0.15153</cdr:y>
    </cdr:to>
    <cdr:sp macro="" textlink="">
      <cdr:nvSpPr>
        <cdr:cNvPr id="3" name="TextBox 2"/>
        <cdr:cNvSpPr txBox="1"/>
      </cdr:nvSpPr>
      <cdr:spPr>
        <a:xfrm xmlns:a="http://schemas.openxmlformats.org/drawingml/2006/main">
          <a:off x="1143000" y="304800"/>
          <a:ext cx="9144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t>77.4%</a:t>
          </a:r>
          <a:endParaRPr lang="en-US" sz="1800" b="1" dirty="0"/>
        </a:p>
      </cdr:txBody>
    </cdr:sp>
  </cdr:relSizeAnchor>
  <cdr:relSizeAnchor xmlns:cdr="http://schemas.openxmlformats.org/drawingml/2006/chartDrawing">
    <cdr:from>
      <cdr:x>0.61111</cdr:x>
      <cdr:y>0.6061</cdr:y>
    </cdr:from>
    <cdr:to>
      <cdr:x>0.72222</cdr:x>
      <cdr:y>0.69028</cdr:y>
    </cdr:to>
    <cdr:sp macro="" textlink="">
      <cdr:nvSpPr>
        <cdr:cNvPr id="4" name="TextBox 3"/>
        <cdr:cNvSpPr txBox="1"/>
      </cdr:nvSpPr>
      <cdr:spPr>
        <a:xfrm xmlns:a="http://schemas.openxmlformats.org/drawingml/2006/main">
          <a:off x="5029200" y="2743200"/>
          <a:ext cx="9144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0.61111</cdr:x>
      <cdr:y>0.58927</cdr:y>
    </cdr:from>
    <cdr:to>
      <cdr:x>0.7037</cdr:x>
      <cdr:y>0.67345</cdr:y>
    </cdr:to>
    <cdr:sp macro="" textlink="">
      <cdr:nvSpPr>
        <cdr:cNvPr id="5" name="TextBox 4"/>
        <cdr:cNvSpPr txBox="1"/>
      </cdr:nvSpPr>
      <cdr:spPr>
        <a:xfrm xmlns:a="http://schemas.openxmlformats.org/drawingml/2006/main">
          <a:off x="5029200" y="2667000"/>
          <a:ext cx="7620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t>28.4%</a:t>
          </a:r>
          <a:endParaRPr lang="en-US" sz="1800" b="1" dirty="0"/>
        </a:p>
      </cdr:txBody>
    </cdr:sp>
  </cdr:relSizeAnchor>
  <cdr:relSizeAnchor xmlns:cdr="http://schemas.openxmlformats.org/drawingml/2006/chartDrawing">
    <cdr:from>
      <cdr:x>0.13889</cdr:x>
      <cdr:y>0.75763</cdr:y>
    </cdr:from>
    <cdr:to>
      <cdr:x>0.24074</cdr:x>
      <cdr:y>0.84181</cdr:y>
    </cdr:to>
    <cdr:sp macro="" textlink="">
      <cdr:nvSpPr>
        <cdr:cNvPr id="6" name="TextBox 5"/>
        <cdr:cNvSpPr txBox="1"/>
      </cdr:nvSpPr>
      <cdr:spPr>
        <a:xfrm xmlns:a="http://schemas.openxmlformats.org/drawingml/2006/main">
          <a:off x="1143000" y="3429001"/>
          <a:ext cx="8382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t>7.8%</a:t>
          </a:r>
          <a:endParaRPr lang="en-US" sz="1800" b="1" dirty="0"/>
        </a:p>
      </cdr:txBody>
    </cdr:sp>
  </cdr:relSizeAnchor>
  <cdr:relSizeAnchor xmlns:cdr="http://schemas.openxmlformats.org/drawingml/2006/chartDrawing">
    <cdr:from>
      <cdr:x>0.16667</cdr:x>
      <cdr:y>0.85865</cdr:y>
    </cdr:from>
    <cdr:to>
      <cdr:x>0.25</cdr:x>
      <cdr:y>0.92599</cdr:y>
    </cdr:to>
    <cdr:sp macro="" textlink="">
      <cdr:nvSpPr>
        <cdr:cNvPr id="7" name="TextBox 6"/>
        <cdr:cNvSpPr txBox="1"/>
      </cdr:nvSpPr>
      <cdr:spPr>
        <a:xfrm xmlns:a="http://schemas.openxmlformats.org/drawingml/2006/main">
          <a:off x="1371600" y="3886200"/>
          <a:ext cx="6858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t>4.3%</a:t>
          </a:r>
          <a:endParaRPr lang="en-US" sz="1800" b="1" dirty="0"/>
        </a:p>
      </cdr:txBody>
    </cdr:sp>
  </cdr:relSizeAnchor>
  <cdr:relSizeAnchor xmlns:cdr="http://schemas.openxmlformats.org/drawingml/2006/chartDrawing">
    <cdr:from>
      <cdr:x>0.60185</cdr:x>
      <cdr:y>0.74079</cdr:y>
    </cdr:from>
    <cdr:to>
      <cdr:x>0.71296</cdr:x>
      <cdr:y>0.85865</cdr:y>
    </cdr:to>
    <cdr:sp macro="" textlink="">
      <cdr:nvSpPr>
        <cdr:cNvPr id="8" name="TextBox 7"/>
        <cdr:cNvSpPr txBox="1"/>
      </cdr:nvSpPr>
      <cdr:spPr>
        <a:xfrm xmlns:a="http://schemas.openxmlformats.org/drawingml/2006/main">
          <a:off x="4953000" y="3352800"/>
          <a:ext cx="914400"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t>13.8%</a:t>
          </a:r>
          <a:endParaRPr lang="en-US" sz="18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0.19557</cdr:x>
      <cdr:y>0.29018</cdr:y>
    </cdr:from>
    <cdr:to>
      <cdr:x>0.27413</cdr:x>
      <cdr:y>0.37188</cdr:y>
    </cdr:to>
    <cdr:sp macro="" textlink="">
      <cdr:nvSpPr>
        <cdr:cNvPr id="2" name="TextBox 1"/>
        <cdr:cNvSpPr txBox="1"/>
      </cdr:nvSpPr>
      <cdr:spPr>
        <a:xfrm xmlns:a="http://schemas.openxmlformats.org/drawingml/2006/main">
          <a:off x="1770380" y="1488440"/>
          <a:ext cx="711200" cy="4191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0"/>
            <a:ext cx="3036888" cy="465138"/>
          </a:xfrm>
          <a:prstGeom prst="rect">
            <a:avLst/>
          </a:prstGeom>
          <a:noFill/>
          <a:ln w="9525">
            <a:noFill/>
            <a:miter lim="800000"/>
            <a:headEnd/>
            <a:tailEnd/>
          </a:ln>
          <a:effectLst/>
        </p:spPr>
        <p:txBody>
          <a:bodyPr vert="horz" wrap="square" lIns="93011" tIns="46505" rIns="93011" bIns="46505" numCol="1" anchor="t" anchorCtr="0" compatLnSpc="1">
            <a:prstTxWarp prst="textNoShape">
              <a:avLst/>
            </a:prstTxWarp>
          </a:bodyPr>
          <a:lstStyle>
            <a:lvl1pPr>
              <a:defRPr sz="1200">
                <a:latin typeface="Rockwell" pitchFamily="18" charset="0"/>
              </a:defRPr>
            </a:lvl1pPr>
          </a:lstStyle>
          <a:p>
            <a:pPr>
              <a:defRPr/>
            </a:pPr>
            <a:endParaRPr lang="en-US" dirty="0"/>
          </a:p>
        </p:txBody>
      </p:sp>
      <p:sp>
        <p:nvSpPr>
          <p:cNvPr id="30723" name="Rectangle 3"/>
          <p:cNvSpPr>
            <a:spLocks noGrp="1" noChangeArrowheads="1"/>
          </p:cNvSpPr>
          <p:nvPr>
            <p:ph type="dt" sz="quarter" idx="1"/>
          </p:nvPr>
        </p:nvSpPr>
        <p:spPr bwMode="auto">
          <a:xfrm>
            <a:off x="3971925" y="0"/>
            <a:ext cx="3036888" cy="465138"/>
          </a:xfrm>
          <a:prstGeom prst="rect">
            <a:avLst/>
          </a:prstGeom>
          <a:noFill/>
          <a:ln w="9525">
            <a:noFill/>
            <a:miter lim="800000"/>
            <a:headEnd/>
            <a:tailEnd/>
          </a:ln>
          <a:effectLst/>
        </p:spPr>
        <p:txBody>
          <a:bodyPr vert="horz" wrap="square" lIns="93011" tIns="46505" rIns="93011" bIns="46505" numCol="1" anchor="t" anchorCtr="0" compatLnSpc="1">
            <a:prstTxWarp prst="textNoShape">
              <a:avLst/>
            </a:prstTxWarp>
          </a:bodyPr>
          <a:lstStyle>
            <a:lvl1pPr algn="r">
              <a:defRPr sz="1200">
                <a:latin typeface="Rockwell" pitchFamily="18" charset="0"/>
              </a:defRPr>
            </a:lvl1pPr>
          </a:lstStyle>
          <a:p>
            <a:pPr>
              <a:defRPr/>
            </a:pPr>
            <a:fld id="{F4C83BB4-3C7F-4992-AA9A-5114986F18B7}" type="datetimeFigureOut">
              <a:rPr lang="en-US"/>
              <a:pPr>
                <a:defRPr/>
              </a:pPr>
              <a:t>2/25/2016</a:t>
            </a:fld>
            <a:endParaRPr lang="en-US" dirty="0"/>
          </a:p>
        </p:txBody>
      </p:sp>
      <p:sp>
        <p:nvSpPr>
          <p:cNvPr id="30724" name="Rectangle 4"/>
          <p:cNvSpPr>
            <a:spLocks noGrp="1" noChangeArrowheads="1"/>
          </p:cNvSpPr>
          <p:nvPr>
            <p:ph type="ftr" sz="quarter" idx="2"/>
          </p:nvPr>
        </p:nvSpPr>
        <p:spPr bwMode="auto">
          <a:xfrm>
            <a:off x="1" y="8829675"/>
            <a:ext cx="3036888" cy="465138"/>
          </a:xfrm>
          <a:prstGeom prst="rect">
            <a:avLst/>
          </a:prstGeom>
          <a:noFill/>
          <a:ln w="9525">
            <a:noFill/>
            <a:miter lim="800000"/>
            <a:headEnd/>
            <a:tailEnd/>
          </a:ln>
          <a:effectLst/>
        </p:spPr>
        <p:txBody>
          <a:bodyPr vert="horz" wrap="square" lIns="93011" tIns="46505" rIns="93011" bIns="46505" numCol="1" anchor="b" anchorCtr="0" compatLnSpc="1">
            <a:prstTxWarp prst="textNoShape">
              <a:avLst/>
            </a:prstTxWarp>
          </a:bodyPr>
          <a:lstStyle>
            <a:lvl1pPr>
              <a:defRPr sz="1200">
                <a:latin typeface="Rockwell" pitchFamily="18" charset="0"/>
              </a:defRPr>
            </a:lvl1pPr>
          </a:lstStyle>
          <a:p>
            <a:pPr>
              <a:defRPr/>
            </a:pPr>
            <a:endParaRPr lang="en-US" dirty="0"/>
          </a:p>
        </p:txBody>
      </p:sp>
      <p:sp>
        <p:nvSpPr>
          <p:cNvPr id="30725" name="Rectangle 5"/>
          <p:cNvSpPr>
            <a:spLocks noGrp="1" noChangeArrowheads="1"/>
          </p:cNvSpPr>
          <p:nvPr>
            <p:ph type="sldNum" sz="quarter" idx="3"/>
          </p:nvPr>
        </p:nvSpPr>
        <p:spPr bwMode="auto">
          <a:xfrm>
            <a:off x="3971925" y="8829675"/>
            <a:ext cx="3036888" cy="465138"/>
          </a:xfrm>
          <a:prstGeom prst="rect">
            <a:avLst/>
          </a:prstGeom>
          <a:noFill/>
          <a:ln w="9525">
            <a:noFill/>
            <a:miter lim="800000"/>
            <a:headEnd/>
            <a:tailEnd/>
          </a:ln>
          <a:effectLst/>
        </p:spPr>
        <p:txBody>
          <a:bodyPr vert="horz" wrap="square" lIns="93011" tIns="46505" rIns="93011" bIns="46505" numCol="1" anchor="b" anchorCtr="0" compatLnSpc="1">
            <a:prstTxWarp prst="textNoShape">
              <a:avLst/>
            </a:prstTxWarp>
          </a:bodyPr>
          <a:lstStyle>
            <a:lvl1pPr algn="r">
              <a:defRPr sz="1200">
                <a:latin typeface="Rockwell" pitchFamily="18" charset="0"/>
              </a:defRPr>
            </a:lvl1pPr>
          </a:lstStyle>
          <a:p>
            <a:pPr>
              <a:defRPr/>
            </a:pPr>
            <a:fld id="{0A507B0F-992D-4AF4-9FF4-828727E308D8}" type="slidenum">
              <a:rPr lang="en-US"/>
              <a:pPr>
                <a:defRPr/>
              </a:pPr>
              <a:t>‹#›</a:t>
            </a:fld>
            <a:endParaRPr lang="en-US" dirty="0"/>
          </a:p>
        </p:txBody>
      </p:sp>
    </p:spTree>
    <p:extLst>
      <p:ext uri="{BB962C8B-B14F-4D97-AF65-F5344CB8AC3E}">
        <p14:creationId xmlns:p14="http://schemas.microsoft.com/office/powerpoint/2010/main" val="4021343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6888" cy="465138"/>
          </a:xfrm>
          <a:prstGeom prst="rect">
            <a:avLst/>
          </a:prstGeom>
        </p:spPr>
        <p:txBody>
          <a:bodyPr vert="horz" lIns="90292" tIns="45146" rIns="90292" bIns="45146" rtlCol="0"/>
          <a:lstStyle>
            <a:lvl1pPr algn="l">
              <a:defRPr sz="1200"/>
            </a:lvl1pPr>
          </a:lstStyle>
          <a:p>
            <a:pPr>
              <a:defRPr/>
            </a:pPr>
            <a:endParaRPr lang="en-US" dirty="0"/>
          </a:p>
        </p:txBody>
      </p:sp>
      <p:sp>
        <p:nvSpPr>
          <p:cNvPr id="3" name="Date Placeholder 2"/>
          <p:cNvSpPr>
            <a:spLocks noGrp="1"/>
          </p:cNvSpPr>
          <p:nvPr>
            <p:ph type="dt" idx="1"/>
          </p:nvPr>
        </p:nvSpPr>
        <p:spPr>
          <a:xfrm>
            <a:off x="3971925" y="0"/>
            <a:ext cx="3036888" cy="465138"/>
          </a:xfrm>
          <a:prstGeom prst="rect">
            <a:avLst/>
          </a:prstGeom>
        </p:spPr>
        <p:txBody>
          <a:bodyPr vert="horz" lIns="90292" tIns="45146" rIns="90292" bIns="45146" rtlCol="0"/>
          <a:lstStyle>
            <a:lvl1pPr algn="r">
              <a:defRPr sz="1200"/>
            </a:lvl1pPr>
          </a:lstStyle>
          <a:p>
            <a:pPr>
              <a:defRPr/>
            </a:pPr>
            <a:fld id="{27221C07-212B-4235-9509-4F1B8BBDD949}" type="datetimeFigureOut">
              <a:rPr lang="en-US"/>
              <a:pPr>
                <a:defRPr/>
              </a:pPr>
              <a:t>2/25/2016</a:t>
            </a:fld>
            <a:endParaRPr lang="en-US" dirty="0"/>
          </a:p>
        </p:txBody>
      </p:sp>
      <p:sp>
        <p:nvSpPr>
          <p:cNvPr id="4" name="Slide Image Placeholder 3"/>
          <p:cNvSpPr>
            <a:spLocks noGrp="1" noRot="1" noChangeAspect="1"/>
          </p:cNvSpPr>
          <p:nvPr>
            <p:ph type="sldImg" idx="2"/>
          </p:nvPr>
        </p:nvSpPr>
        <p:spPr>
          <a:xfrm>
            <a:off x="1250950" y="696913"/>
            <a:ext cx="4508500" cy="3486150"/>
          </a:xfrm>
          <a:prstGeom prst="rect">
            <a:avLst/>
          </a:prstGeom>
          <a:noFill/>
          <a:ln w="12700">
            <a:solidFill>
              <a:prstClr val="black"/>
            </a:solidFill>
          </a:ln>
        </p:spPr>
        <p:txBody>
          <a:bodyPr vert="horz" lIns="90292" tIns="45146" rIns="90292" bIns="45146" rtlCol="0" anchor="ctr"/>
          <a:lstStyle/>
          <a:p>
            <a:pPr lvl="0"/>
            <a:endParaRPr lang="en-US" noProof="0" dirty="0" smtClean="0"/>
          </a:p>
        </p:txBody>
      </p:sp>
      <p:sp>
        <p:nvSpPr>
          <p:cNvPr id="5" name="Notes Placeholder 4"/>
          <p:cNvSpPr>
            <a:spLocks noGrp="1"/>
          </p:cNvSpPr>
          <p:nvPr>
            <p:ph type="body" sz="quarter" idx="3"/>
          </p:nvPr>
        </p:nvSpPr>
        <p:spPr>
          <a:xfrm>
            <a:off x="701676" y="4416426"/>
            <a:ext cx="5607050" cy="4183063"/>
          </a:xfrm>
          <a:prstGeom prst="rect">
            <a:avLst/>
          </a:prstGeom>
        </p:spPr>
        <p:txBody>
          <a:bodyPr vert="horz" lIns="90292" tIns="45146" rIns="90292" bIns="4514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29675"/>
            <a:ext cx="3036888" cy="465138"/>
          </a:xfrm>
          <a:prstGeom prst="rect">
            <a:avLst/>
          </a:prstGeom>
        </p:spPr>
        <p:txBody>
          <a:bodyPr vert="horz" lIns="90292" tIns="45146" rIns="90292" bIns="45146"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71925" y="8829675"/>
            <a:ext cx="3036888" cy="465138"/>
          </a:xfrm>
          <a:prstGeom prst="rect">
            <a:avLst/>
          </a:prstGeom>
        </p:spPr>
        <p:txBody>
          <a:bodyPr vert="horz" lIns="90292" tIns="45146" rIns="90292" bIns="45146" rtlCol="0" anchor="b"/>
          <a:lstStyle>
            <a:lvl1pPr algn="r">
              <a:defRPr sz="1200"/>
            </a:lvl1pPr>
          </a:lstStyle>
          <a:p>
            <a:pPr>
              <a:defRPr/>
            </a:pPr>
            <a:fld id="{1F8EC282-7790-4E51-B6E7-7F7BD9F30664}" type="slidenum">
              <a:rPr lang="en-US"/>
              <a:pPr>
                <a:defRPr/>
              </a:pPr>
              <a:t>‹#›</a:t>
            </a:fld>
            <a:endParaRPr lang="en-US" dirty="0"/>
          </a:p>
        </p:txBody>
      </p:sp>
    </p:spTree>
    <p:extLst>
      <p:ext uri="{BB962C8B-B14F-4D97-AF65-F5344CB8AC3E}">
        <p14:creationId xmlns:p14="http://schemas.microsoft.com/office/powerpoint/2010/main" val="7017694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509412" algn="l" rtl="0" eaLnBrk="0" fontAlgn="base" hangingPunct="0">
      <a:spcBef>
        <a:spcPct val="30000"/>
      </a:spcBef>
      <a:spcAft>
        <a:spcPct val="0"/>
      </a:spcAft>
      <a:defRPr sz="1300" kern="1200">
        <a:solidFill>
          <a:schemeClr val="tx1"/>
        </a:solidFill>
        <a:latin typeface="+mn-lt"/>
        <a:ea typeface="+mn-ea"/>
        <a:cs typeface="+mn-cs"/>
      </a:defRPr>
    </a:lvl2pPr>
    <a:lvl3pPr marL="1018824" algn="l" rtl="0" eaLnBrk="0" fontAlgn="base" hangingPunct="0">
      <a:spcBef>
        <a:spcPct val="30000"/>
      </a:spcBef>
      <a:spcAft>
        <a:spcPct val="0"/>
      </a:spcAft>
      <a:defRPr sz="1300" kern="1200">
        <a:solidFill>
          <a:schemeClr val="tx1"/>
        </a:solidFill>
        <a:latin typeface="+mn-lt"/>
        <a:ea typeface="+mn-ea"/>
        <a:cs typeface="+mn-cs"/>
      </a:defRPr>
    </a:lvl3pPr>
    <a:lvl4pPr marL="1528237" algn="l" rtl="0" eaLnBrk="0" fontAlgn="base" hangingPunct="0">
      <a:spcBef>
        <a:spcPct val="30000"/>
      </a:spcBef>
      <a:spcAft>
        <a:spcPct val="0"/>
      </a:spcAft>
      <a:defRPr sz="1300" kern="1200">
        <a:solidFill>
          <a:schemeClr val="tx1"/>
        </a:solidFill>
        <a:latin typeface="+mn-lt"/>
        <a:ea typeface="+mn-ea"/>
        <a:cs typeface="+mn-cs"/>
      </a:defRPr>
    </a:lvl4pPr>
    <a:lvl5pPr marL="2037649" algn="l" rtl="0" eaLnBrk="0" fontAlgn="base" hangingPunct="0">
      <a:spcBef>
        <a:spcPct val="30000"/>
      </a:spcBef>
      <a:spcAft>
        <a:spcPct val="0"/>
      </a:spcAft>
      <a:defRPr sz="1300" kern="1200">
        <a:solidFill>
          <a:schemeClr val="tx1"/>
        </a:solidFill>
        <a:latin typeface="+mn-lt"/>
        <a:ea typeface="+mn-ea"/>
        <a:cs typeface="+mn-cs"/>
      </a:defRPr>
    </a:lvl5pPr>
    <a:lvl6pPr marL="2547061" algn="l" defTabSz="1018824" rtl="0" eaLnBrk="1" latinLnBrk="0" hangingPunct="1">
      <a:defRPr sz="1300" kern="1200">
        <a:solidFill>
          <a:schemeClr val="tx1"/>
        </a:solidFill>
        <a:latin typeface="+mn-lt"/>
        <a:ea typeface="+mn-ea"/>
        <a:cs typeface="+mn-cs"/>
      </a:defRPr>
    </a:lvl6pPr>
    <a:lvl7pPr marL="3056473" algn="l" defTabSz="1018824" rtl="0" eaLnBrk="1" latinLnBrk="0" hangingPunct="1">
      <a:defRPr sz="1300" kern="1200">
        <a:solidFill>
          <a:schemeClr val="tx1"/>
        </a:solidFill>
        <a:latin typeface="+mn-lt"/>
        <a:ea typeface="+mn-ea"/>
        <a:cs typeface="+mn-cs"/>
      </a:defRPr>
    </a:lvl7pPr>
    <a:lvl8pPr marL="3565886" algn="l" defTabSz="1018824" rtl="0" eaLnBrk="1" latinLnBrk="0" hangingPunct="1">
      <a:defRPr sz="1300" kern="1200">
        <a:solidFill>
          <a:schemeClr val="tx1"/>
        </a:solidFill>
        <a:latin typeface="+mn-lt"/>
        <a:ea typeface="+mn-ea"/>
        <a:cs typeface="+mn-cs"/>
      </a:defRPr>
    </a:lvl8pPr>
    <a:lvl9pPr marL="4075298" algn="l" defTabSz="101882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8EC282-7790-4E51-B6E7-7F7BD9F30664}" type="slidenum">
              <a:rPr lang="en-US" smtClean="0"/>
              <a:pPr>
                <a:defRPr/>
              </a:pPr>
              <a:t>41</a:t>
            </a:fld>
            <a:endParaRPr lang="en-US" dirty="0"/>
          </a:p>
        </p:txBody>
      </p:sp>
    </p:spTree>
    <p:extLst>
      <p:ext uri="{BB962C8B-B14F-4D97-AF65-F5344CB8AC3E}">
        <p14:creationId xmlns:p14="http://schemas.microsoft.com/office/powerpoint/2010/main" val="400966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8EC282-7790-4E51-B6E7-7F7BD9F30664}" type="slidenum">
              <a:rPr lang="en-US" smtClean="0"/>
              <a:pPr>
                <a:defRPr/>
              </a:pPr>
              <a:t>83</a:t>
            </a:fld>
            <a:endParaRPr lang="en-US" dirty="0"/>
          </a:p>
        </p:txBody>
      </p:sp>
    </p:spTree>
    <p:extLst>
      <p:ext uri="{BB962C8B-B14F-4D97-AF65-F5344CB8AC3E}">
        <p14:creationId xmlns:p14="http://schemas.microsoft.com/office/powerpoint/2010/main" val="4009665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6913"/>
            <a:ext cx="45085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F8EC282-7790-4E51-B6E7-7F7BD9F30664}" type="slidenum">
              <a:rPr lang="en-US" smtClean="0"/>
              <a:pPr>
                <a:defRPr/>
              </a:pPr>
              <a:t>84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6913"/>
            <a:ext cx="45085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F8EC282-7790-4E51-B6E7-7F7BD9F30664}" type="slidenum">
              <a:rPr lang="en-US" smtClean="0"/>
              <a:pPr>
                <a:defRPr/>
              </a:pPr>
              <a:t>87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6913"/>
            <a:ext cx="4508500" cy="3486150"/>
          </a:xfrm>
        </p:spPr>
      </p:sp>
      <p:sp>
        <p:nvSpPr>
          <p:cNvPr id="3" name="Notes Placeholder 2"/>
          <p:cNvSpPr>
            <a:spLocks noGrp="1"/>
          </p:cNvSpPr>
          <p:nvPr>
            <p:ph type="body" idx="1"/>
          </p:nvPr>
        </p:nvSpPr>
        <p:spPr/>
        <p:txBody>
          <a:bodyPr>
            <a:normAutofit/>
          </a:bodyPr>
          <a:lstStyle/>
          <a:p>
            <a:r>
              <a:rPr lang="en-US" dirty="0" smtClean="0"/>
              <a:t>6/5% met standard</a:t>
            </a:r>
            <a:r>
              <a:rPr lang="en-US" baseline="0" dirty="0" smtClean="0"/>
              <a:t> on pre-test to 90.6% at or above</a:t>
            </a:r>
            <a:endParaRPr lang="en-US" dirty="0"/>
          </a:p>
        </p:txBody>
      </p:sp>
      <p:sp>
        <p:nvSpPr>
          <p:cNvPr id="4" name="Slide Number Placeholder 3"/>
          <p:cNvSpPr>
            <a:spLocks noGrp="1"/>
          </p:cNvSpPr>
          <p:nvPr>
            <p:ph type="sldNum" sz="quarter" idx="10"/>
          </p:nvPr>
        </p:nvSpPr>
        <p:spPr/>
        <p:txBody>
          <a:bodyPr/>
          <a:lstStyle/>
          <a:p>
            <a:fld id="{1AFAA75A-1904-48F4-8AC5-E381CD1C3007}" type="slidenum">
              <a:rPr lang="en-US" smtClean="0"/>
              <a:t>90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6913"/>
            <a:ext cx="4508500" cy="3486150"/>
          </a:xfrm>
        </p:spPr>
      </p:sp>
      <p:sp>
        <p:nvSpPr>
          <p:cNvPr id="3" name="Notes Placeholder 2"/>
          <p:cNvSpPr>
            <a:spLocks noGrp="1"/>
          </p:cNvSpPr>
          <p:nvPr>
            <p:ph type="body" idx="1"/>
          </p:nvPr>
        </p:nvSpPr>
        <p:spPr/>
        <p:txBody>
          <a:bodyPr>
            <a:normAutofit/>
          </a:bodyPr>
          <a:lstStyle/>
          <a:p>
            <a:r>
              <a:rPr lang="en-US" dirty="0" smtClean="0"/>
              <a:t>8.6%</a:t>
            </a:r>
            <a:r>
              <a:rPr lang="en-US" baseline="0" dirty="0" smtClean="0"/>
              <a:t> met standard on pre-test to 55.8% met or above standard</a:t>
            </a:r>
            <a:endParaRPr lang="en-US" dirty="0"/>
          </a:p>
        </p:txBody>
      </p:sp>
      <p:sp>
        <p:nvSpPr>
          <p:cNvPr id="4" name="Slide Number Placeholder 3"/>
          <p:cNvSpPr>
            <a:spLocks noGrp="1"/>
          </p:cNvSpPr>
          <p:nvPr>
            <p:ph type="sldNum" sz="quarter" idx="10"/>
          </p:nvPr>
        </p:nvSpPr>
        <p:spPr/>
        <p:txBody>
          <a:bodyPr/>
          <a:lstStyle/>
          <a:p>
            <a:fld id="{1AFAA75A-1904-48F4-8AC5-E381CD1C3007}" type="slidenum">
              <a:rPr lang="en-US" smtClean="0"/>
              <a:t>91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6913"/>
            <a:ext cx="4508500" cy="3486150"/>
          </a:xfrm>
        </p:spPr>
      </p:sp>
      <p:sp>
        <p:nvSpPr>
          <p:cNvPr id="3" name="Notes Placeholder 2"/>
          <p:cNvSpPr>
            <a:spLocks noGrp="1"/>
          </p:cNvSpPr>
          <p:nvPr>
            <p:ph type="body" idx="1"/>
          </p:nvPr>
        </p:nvSpPr>
        <p:spPr/>
        <p:txBody>
          <a:bodyPr>
            <a:normAutofit/>
          </a:bodyPr>
          <a:lstStyle/>
          <a:p>
            <a:r>
              <a:rPr lang="en-US" dirty="0" smtClean="0"/>
              <a:t>0% met standard to 36% at or above standard (does not include retakes, which are pending)</a:t>
            </a:r>
            <a:endParaRPr lang="en-US" dirty="0"/>
          </a:p>
        </p:txBody>
      </p:sp>
      <p:sp>
        <p:nvSpPr>
          <p:cNvPr id="4" name="Slide Number Placeholder 3"/>
          <p:cNvSpPr>
            <a:spLocks noGrp="1"/>
          </p:cNvSpPr>
          <p:nvPr>
            <p:ph type="sldNum" sz="quarter" idx="10"/>
          </p:nvPr>
        </p:nvSpPr>
        <p:spPr/>
        <p:txBody>
          <a:bodyPr/>
          <a:lstStyle/>
          <a:p>
            <a:fld id="{1AFAA75A-1904-48F4-8AC5-E381CD1C3007}" type="slidenum">
              <a:rPr lang="en-US" smtClean="0"/>
              <a:t>92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6913"/>
            <a:ext cx="4508500" cy="3486150"/>
          </a:xfrm>
        </p:spPr>
      </p:sp>
      <p:sp>
        <p:nvSpPr>
          <p:cNvPr id="3" name="Notes Placeholder 2"/>
          <p:cNvSpPr>
            <a:spLocks noGrp="1"/>
          </p:cNvSpPr>
          <p:nvPr>
            <p:ph type="body" idx="1"/>
          </p:nvPr>
        </p:nvSpPr>
        <p:spPr/>
        <p:txBody>
          <a:bodyPr>
            <a:normAutofit/>
          </a:bodyPr>
          <a:lstStyle/>
          <a:p>
            <a:r>
              <a:rPr lang="en-US" dirty="0" smtClean="0"/>
              <a:t>0% met standard on pretest to 87.1% meeting standard</a:t>
            </a:r>
            <a:r>
              <a:rPr lang="en-US" baseline="0" dirty="0" smtClean="0"/>
              <a:t> or above</a:t>
            </a:r>
            <a:endParaRPr lang="en-US" dirty="0"/>
          </a:p>
        </p:txBody>
      </p:sp>
      <p:sp>
        <p:nvSpPr>
          <p:cNvPr id="4" name="Slide Number Placeholder 3"/>
          <p:cNvSpPr>
            <a:spLocks noGrp="1"/>
          </p:cNvSpPr>
          <p:nvPr>
            <p:ph type="sldNum" sz="quarter" idx="10"/>
          </p:nvPr>
        </p:nvSpPr>
        <p:spPr/>
        <p:txBody>
          <a:bodyPr/>
          <a:lstStyle/>
          <a:p>
            <a:fld id="{1AFAA75A-1904-48F4-8AC5-E381CD1C3007}" type="slidenum">
              <a:rPr lang="en-US" smtClean="0"/>
              <a:t>93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8EC282-7790-4E51-B6E7-7F7BD9F30664}" type="slidenum">
              <a:rPr lang="en-US" smtClean="0"/>
              <a:pPr>
                <a:defRPr/>
              </a:pPr>
              <a:t>97</a:t>
            </a:fld>
            <a:endParaRPr lang="en-US" dirty="0"/>
          </a:p>
        </p:txBody>
      </p:sp>
    </p:spTree>
    <p:extLst>
      <p:ext uri="{BB962C8B-B14F-4D97-AF65-F5344CB8AC3E}">
        <p14:creationId xmlns:p14="http://schemas.microsoft.com/office/powerpoint/2010/main" val="4009665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OSR Page Layou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02920" y="0"/>
            <a:ext cx="9052560" cy="1076566"/>
          </a:xfrm>
          <a:prstGeom prst="rect">
            <a:avLst/>
          </a:prstGeom>
        </p:spPr>
        <p:txBody>
          <a:bodyPr vert="horz" lIns="101882" tIns="50941" rIns="101882" bIns="50941" rtlCol="0" anchor="ctr">
            <a:normAutofit/>
          </a:bodyPr>
          <a:lstStyle/>
          <a:p>
            <a:r>
              <a:rPr lang="en-US" dirty="0" smtClean="0"/>
              <a:t>Click to edit Master title style</a:t>
            </a:r>
            <a:endParaRPr lang="en-US" dirty="0"/>
          </a:p>
        </p:txBody>
      </p:sp>
      <p:sp>
        <p:nvSpPr>
          <p:cNvPr id="6" name="Footer Placeholder 8"/>
          <p:cNvSpPr>
            <a:spLocks noGrp="1"/>
          </p:cNvSpPr>
          <p:nvPr>
            <p:ph type="ftr" sz="quarter" idx="3"/>
          </p:nvPr>
        </p:nvSpPr>
        <p:spPr>
          <a:xfrm>
            <a:off x="0" y="7213328"/>
            <a:ext cx="10058400" cy="545102"/>
          </a:xfrm>
          <a:prstGeom prst="rect">
            <a:avLst/>
          </a:prstGeom>
        </p:spPr>
        <p:txBody>
          <a:bodyPr vert="horz" lIns="101882" tIns="50941" rIns="101882" bIns="50941" rtlCol="0" anchor="ctr"/>
          <a:lstStyle>
            <a:lvl1pPr algn="ctr">
              <a:defRPr sz="1100">
                <a:solidFill>
                  <a:schemeClr val="tx1">
                    <a:tint val="75000"/>
                  </a:schemeClr>
                </a:solidFill>
              </a:defRPr>
            </a:lvl1pPr>
          </a:lstStyle>
          <a:p>
            <a:r>
              <a:rPr lang="en-US" dirty="0"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a:solidFill>
                <a:prstClr val="black">
                  <a:tint val="75000"/>
                </a:prstClr>
              </a:solidFill>
            </a:endParaRPr>
          </a:p>
        </p:txBody>
      </p:sp>
      <p:sp>
        <p:nvSpPr>
          <p:cNvPr id="9" name="Slide Number Placeholder 9"/>
          <p:cNvSpPr>
            <a:spLocks noGrp="1"/>
          </p:cNvSpPr>
          <p:nvPr>
            <p:ph type="sldNum" sz="quarter" idx="4"/>
          </p:nvPr>
        </p:nvSpPr>
        <p:spPr>
          <a:xfrm>
            <a:off x="8717280" y="7254241"/>
            <a:ext cx="1064434" cy="413808"/>
          </a:xfrm>
          <a:prstGeom prst="rect">
            <a:avLst/>
          </a:prstGeom>
        </p:spPr>
        <p:txBody>
          <a:bodyPr vert="horz" lIns="101882" tIns="50941" rIns="101882" bIns="50941" rtlCol="0" anchor="ctr"/>
          <a:lstStyle>
            <a:lvl1pPr algn="r">
              <a:defRPr sz="1100" baseline="0">
                <a:solidFill>
                  <a:schemeClr val="tx1">
                    <a:tint val="75000"/>
                  </a:schemeClr>
                </a:solidFill>
                <a:latin typeface="Tahoma" pitchFamily="34" charset="0"/>
              </a:defRPr>
            </a:lvl1pPr>
          </a:lstStyle>
          <a:p>
            <a:fld id="{B999F817-F5D2-4A26-96AD-1211DCAE6C1D}"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descr="Everett-Primary-Logo-RGB.jpg"/>
          <p:cNvPicPr>
            <a:picLocks noChangeAspect="1"/>
          </p:cNvPicPr>
          <p:nvPr userDrawn="1"/>
        </p:nvPicPr>
        <p:blipFill>
          <a:blip r:embed="rId2" cstate="print"/>
          <a:stretch>
            <a:fillRect/>
          </a:stretch>
        </p:blipFill>
        <p:spPr>
          <a:xfrm>
            <a:off x="314325" y="6855762"/>
            <a:ext cx="1688514" cy="715132"/>
          </a:xfrm>
          <a:prstGeom prst="rect">
            <a:avLst/>
          </a:prstGeom>
        </p:spPr>
      </p:pic>
    </p:spTree>
    <p:extLst>
      <p:ext uri="{BB962C8B-B14F-4D97-AF65-F5344CB8AC3E}">
        <p14:creationId xmlns:p14="http://schemas.microsoft.com/office/powerpoint/2010/main" val="268543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8717280" y="7254241"/>
            <a:ext cx="1064434" cy="413808"/>
          </a:xfrm>
          <a:prstGeom prst="rect">
            <a:avLst/>
          </a:prstGeom>
        </p:spPr>
        <p:txBody>
          <a:bodyPr vert="horz" lIns="101882" tIns="50941" rIns="101882" bIns="50941" rtlCol="0" anchor="ctr"/>
          <a:lstStyle>
            <a:lvl1pPr algn="r">
              <a:defRPr sz="1100" baseline="0">
                <a:solidFill>
                  <a:schemeClr val="tx1">
                    <a:tint val="75000"/>
                  </a:schemeClr>
                </a:solidFill>
                <a:latin typeface="Tahoma" pitchFamily="34" charset="0"/>
              </a:defRPr>
            </a:lvl1pPr>
          </a:lstStyle>
          <a:p>
            <a:fld id="{B999F817-F5D2-4A26-96AD-1211DCAE6C1D}" type="slidenum">
              <a:rPr lang="en-US" smtClean="0">
                <a:solidFill>
                  <a:prstClr val="black">
                    <a:tint val="75000"/>
                  </a:prstClr>
                </a:solidFill>
              </a:rPr>
              <a:pPr/>
              <a:t>‹#›</a:t>
            </a:fld>
            <a:endParaRPr lang="en-US" dirty="0">
              <a:solidFill>
                <a:prstClr val="black">
                  <a:tint val="75000"/>
                </a:prstClr>
              </a:solidFill>
            </a:endParaRPr>
          </a:p>
        </p:txBody>
      </p:sp>
      <p:sp>
        <p:nvSpPr>
          <p:cNvPr id="4" name="Title Placeholder 1"/>
          <p:cNvSpPr>
            <a:spLocks noGrp="1"/>
          </p:cNvSpPr>
          <p:nvPr>
            <p:ph type="title"/>
          </p:nvPr>
        </p:nvSpPr>
        <p:spPr>
          <a:xfrm>
            <a:off x="502920" y="0"/>
            <a:ext cx="9052560" cy="1076566"/>
          </a:xfrm>
          <a:prstGeom prst="rect">
            <a:avLst/>
          </a:prstGeom>
        </p:spPr>
        <p:txBody>
          <a:bodyPr vert="horz" lIns="101882" tIns="50941" rIns="101882" bIns="50941" rtlCol="0" anchor="ctr">
            <a:normAutofit/>
          </a:bodyPr>
          <a:lstStyle/>
          <a:p>
            <a:r>
              <a:rPr lang="en-US" dirty="0" smtClean="0"/>
              <a:t>Click to edit Master title style</a:t>
            </a:r>
            <a:endParaRPr lang="en-US" dirty="0"/>
          </a:p>
        </p:txBody>
      </p:sp>
      <p:sp>
        <p:nvSpPr>
          <p:cNvPr id="5" name="Footer Placeholder 8"/>
          <p:cNvSpPr txBox="1">
            <a:spLocks/>
          </p:cNvSpPr>
          <p:nvPr userDrawn="1"/>
        </p:nvSpPr>
        <p:spPr>
          <a:xfrm>
            <a:off x="0" y="7391400"/>
            <a:ext cx="10058399" cy="367030"/>
          </a:xfrm>
          <a:prstGeom prst="rect">
            <a:avLst/>
          </a:prstGeom>
        </p:spPr>
        <p:txBody>
          <a:bodyPr vert="horz" lIns="101882" tIns="50941" rIns="101882" bIns="50941" rtlCol="0" anchor="ctr"/>
          <a:lstStyle>
            <a:lvl1pPr algn="ctr">
              <a:defRPr sz="1100">
                <a:solidFill>
                  <a:schemeClr val="tx1">
                    <a:tint val="75000"/>
                  </a:schemeClr>
                </a:solidFill>
              </a:defRPr>
            </a:lvl1pPr>
          </a:lstStyle>
          <a:p>
            <a:r>
              <a:rPr lang="en-US" dirty="0"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smtClean="0">
              <a:solidFill>
                <a:prstClr val="black">
                  <a:tint val="75000"/>
                </a:prstClr>
              </a:solidFill>
            </a:endParaRPr>
          </a:p>
          <a:p>
            <a:pPr>
              <a:defRPr/>
            </a:pPr>
            <a:endParaRPr lang="en-US" dirty="0">
              <a:solidFill>
                <a:prstClr val="black">
                  <a:tint val="75000"/>
                </a:prstClr>
              </a:solidFill>
            </a:endParaRPr>
          </a:p>
        </p:txBody>
      </p:sp>
      <p:pic>
        <p:nvPicPr>
          <p:cNvPr id="9" name="Picture 8" descr="Everett-Primary-Logo-RGB.jpg"/>
          <p:cNvPicPr>
            <a:picLocks noChangeAspect="1"/>
          </p:cNvPicPr>
          <p:nvPr userDrawn="1"/>
        </p:nvPicPr>
        <p:blipFill>
          <a:blip r:embed="rId2" cstate="print"/>
          <a:stretch>
            <a:fillRect/>
          </a:stretch>
        </p:blipFill>
        <p:spPr>
          <a:xfrm>
            <a:off x="314325" y="6855762"/>
            <a:ext cx="1688514" cy="715132"/>
          </a:xfrm>
          <a:prstGeom prst="rect">
            <a:avLst/>
          </a:prstGeom>
        </p:spPr>
      </p:pic>
    </p:spTree>
    <p:extLst>
      <p:ext uri="{BB962C8B-B14F-4D97-AF65-F5344CB8AC3E}">
        <p14:creationId xmlns:p14="http://schemas.microsoft.com/office/powerpoint/2010/main" val="249712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2920" y="1813560"/>
            <a:ext cx="9052560" cy="5129425"/>
          </a:xfrm>
          <a:prstGeom prst="rect">
            <a:avLst/>
          </a:prstGeom>
        </p:spPr>
        <p:txBody>
          <a:bodyPr lIns="101882" tIns="50941" rIns="101882" bIns="509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02920" y="7203864"/>
            <a:ext cx="2346960" cy="413808"/>
          </a:xfrm>
          <a:prstGeom prst="rect">
            <a:avLst/>
          </a:prstGeom>
        </p:spPr>
        <p:txBody>
          <a:bodyPr lIns="101882" tIns="50941" rIns="101882" bIns="50941"/>
          <a:lstStyle/>
          <a:p>
            <a:fld id="{29AB3D32-EEB1-4783-ACD3-1D3A89C37D67}"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7EEC9-E961-4BBE-8C1B-4B072B37F491}" type="slidenum">
              <a:rPr lang="en-US" smtClean="0"/>
              <a:t>‹#›</a:t>
            </a:fld>
            <a:endParaRPr lang="en-US"/>
          </a:p>
        </p:txBody>
      </p:sp>
    </p:spTree>
    <p:extLst>
      <p:ext uri="{BB962C8B-B14F-4D97-AF65-F5344CB8AC3E}">
        <p14:creationId xmlns:p14="http://schemas.microsoft.com/office/powerpoint/2010/main" val="2569061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a:prstGeom prst="rect">
            <a:avLst/>
          </a:prstGeom>
        </p:spPr>
        <p:txBody>
          <a:bodyPr lIns="101882" tIns="50941" rIns="101882" bIns="50941"/>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02920" y="7203864"/>
            <a:ext cx="2346960" cy="413808"/>
          </a:xfrm>
          <a:prstGeom prst="rect">
            <a:avLst/>
          </a:prstGeom>
        </p:spPr>
        <p:txBody>
          <a:bodyPr lIns="101882" tIns="50941" rIns="101882" bIns="50941"/>
          <a:lstStyle/>
          <a:p>
            <a:fld id="{37CEF022-AE7C-4B8B-9FBA-0FF3548F7CDB}"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1A4EC-03DD-4B74-B531-301687EB8E4F}" type="slidenum">
              <a:rPr lang="en-US" smtClean="0"/>
              <a:t>‹#›</a:t>
            </a:fld>
            <a:endParaRPr lang="en-US"/>
          </a:p>
        </p:txBody>
      </p:sp>
    </p:spTree>
    <p:extLst>
      <p:ext uri="{BB962C8B-B14F-4D97-AF65-F5344CB8AC3E}">
        <p14:creationId xmlns:p14="http://schemas.microsoft.com/office/powerpoint/2010/main" val="207035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2920" y="7203864"/>
            <a:ext cx="2346960" cy="413808"/>
          </a:xfrm>
          <a:prstGeom prst="rect">
            <a:avLst/>
          </a:prstGeom>
        </p:spPr>
        <p:txBody>
          <a:bodyPr lIns="101882" tIns="50941" rIns="101882" bIns="50941"/>
          <a:lstStyle/>
          <a:p>
            <a:fld id="{37CEF022-AE7C-4B8B-9FBA-0FF3548F7CDB}" type="datetimeFigureOut">
              <a:rPr lang="en-US" smtClean="0"/>
              <a:t>2/25/2016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31A4EC-03DD-4B74-B531-301687EB8E4F}" type="slidenum">
              <a:rPr lang="en-US" smtClean="0"/>
              <a:t>‹#›</a:t>
            </a:fld>
            <a:endParaRPr lang="en-US"/>
          </a:p>
        </p:txBody>
      </p:sp>
    </p:spTree>
    <p:extLst>
      <p:ext uri="{BB962C8B-B14F-4D97-AF65-F5344CB8AC3E}">
        <p14:creationId xmlns:p14="http://schemas.microsoft.com/office/powerpoint/2010/main" val="473430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OSR Page Layou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02920" y="0"/>
            <a:ext cx="9052560" cy="1076566"/>
          </a:xfrm>
          <a:prstGeom prst="rect">
            <a:avLst/>
          </a:prstGeom>
        </p:spPr>
        <p:txBody>
          <a:bodyPr vert="horz" lIns="101882" tIns="50941" rIns="101882" bIns="50941" rtlCol="0" anchor="ctr">
            <a:normAutofit/>
          </a:bodyPr>
          <a:lstStyle/>
          <a:p>
            <a:r>
              <a:rPr lang="en-US" dirty="0" smtClean="0"/>
              <a:t>Click to edit Master title style</a:t>
            </a:r>
            <a:endParaRPr lang="en-US" dirty="0"/>
          </a:p>
        </p:txBody>
      </p:sp>
      <p:sp>
        <p:nvSpPr>
          <p:cNvPr id="6" name="Footer Placeholder 8"/>
          <p:cNvSpPr>
            <a:spLocks noGrp="1"/>
          </p:cNvSpPr>
          <p:nvPr>
            <p:ph type="ftr" sz="quarter" idx="3"/>
          </p:nvPr>
        </p:nvSpPr>
        <p:spPr>
          <a:xfrm>
            <a:off x="2005519" y="7391400"/>
            <a:ext cx="3617068" cy="367030"/>
          </a:xfrm>
          <a:prstGeom prst="rect">
            <a:avLst/>
          </a:prstGeom>
        </p:spPr>
        <p:txBody>
          <a:bodyPr vert="horz" lIns="101882" tIns="50941" rIns="101882" bIns="50941" rtlCol="0" anchor="ctr"/>
          <a:lstStyle>
            <a:lvl1pPr algn="ctr">
              <a:defRPr sz="1100">
                <a:solidFill>
                  <a:schemeClr val="tx1">
                    <a:tint val="75000"/>
                  </a:schemeClr>
                </a:solidFill>
              </a:defRPr>
            </a:lvl1pPr>
          </a:lstStyle>
          <a:p>
            <a:pPr algn="l"/>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9" name="Slide Number Placeholder 9"/>
          <p:cNvSpPr>
            <a:spLocks noGrp="1"/>
          </p:cNvSpPr>
          <p:nvPr>
            <p:ph type="sldNum" sz="quarter" idx="4"/>
          </p:nvPr>
        </p:nvSpPr>
        <p:spPr>
          <a:xfrm>
            <a:off x="8717280" y="7254241"/>
            <a:ext cx="1064434" cy="413808"/>
          </a:xfrm>
          <a:prstGeom prst="rect">
            <a:avLst/>
          </a:prstGeom>
        </p:spPr>
        <p:txBody>
          <a:bodyPr vert="horz" lIns="101882" tIns="50941" rIns="101882" bIns="50941" rtlCol="0" anchor="ctr"/>
          <a:lstStyle>
            <a:lvl1pPr algn="r">
              <a:defRPr sz="1100" baseline="0">
                <a:solidFill>
                  <a:schemeClr val="tx1">
                    <a:tint val="75000"/>
                  </a:schemeClr>
                </a:solidFill>
                <a:latin typeface="Tahoma" pitchFamily="34" charset="0"/>
              </a:defRPr>
            </a:lvl1pPr>
          </a:lstStyle>
          <a:p>
            <a:fld id="{B999F817-F5D2-4A26-96AD-1211DCAE6C1D}" type="slidenum">
              <a:rPr lang="en-US" smtClean="0"/>
              <a:pPr/>
              <a:t>‹#›</a:t>
            </a:fld>
            <a:endParaRPr lang="en-US" dirty="0"/>
          </a:p>
        </p:txBody>
      </p:sp>
      <p:pic>
        <p:nvPicPr>
          <p:cNvPr id="10" name="Picture 9" descr="Everett-Primary-Logo-RGB.jpg"/>
          <p:cNvPicPr>
            <a:picLocks noChangeAspect="1"/>
          </p:cNvPicPr>
          <p:nvPr userDrawn="1"/>
        </p:nvPicPr>
        <p:blipFill>
          <a:blip r:embed="rId2" cstate="print"/>
          <a:stretch>
            <a:fillRect/>
          </a:stretch>
        </p:blipFill>
        <p:spPr>
          <a:xfrm>
            <a:off x="314325" y="6855762"/>
            <a:ext cx="1688514" cy="715132"/>
          </a:xfrm>
          <a:prstGeom prst="rect">
            <a:avLst/>
          </a:prstGeom>
        </p:spPr>
      </p:pic>
      <p:pic>
        <p:nvPicPr>
          <p:cNvPr id="2" name="Picture 1"/>
          <p:cNvPicPr>
            <a:picLocks noChangeAspect="1" noChangeArrowheads="1"/>
          </p:cNvPicPr>
          <p:nvPr userDrawn="1">
            <p:extLst>
              <p:ext uri="{D42A27DB-BD31-4B8C-83A1-F6EECF244321}">
                <p14:modId xmlns:p14="http://schemas.microsoft.com/office/powerpoint/2010/main" val="653649281"/>
              </p:ext>
            </p:extLst>
          </p:nvPr>
        </p:nvPicPr>
        <p:blipFill>
          <a:blip r:embed="rId3"/>
          <a:srcRect/>
          <a:stretch>
            <a:fillRect/>
          </a:stretch>
        </p:blipFill>
        <p:spPr bwMode="auto">
          <a:xfrm>
            <a:off x="6056313" y="7375525"/>
            <a:ext cx="24574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8717280" y="7254241"/>
            <a:ext cx="1064434" cy="413808"/>
          </a:xfrm>
          <a:prstGeom prst="rect">
            <a:avLst/>
          </a:prstGeom>
        </p:spPr>
        <p:txBody>
          <a:bodyPr vert="horz" lIns="101882" tIns="50941" rIns="101882" bIns="50941" rtlCol="0" anchor="ctr"/>
          <a:lstStyle>
            <a:lvl1pPr algn="r">
              <a:defRPr sz="1100" baseline="0">
                <a:solidFill>
                  <a:schemeClr val="tx1">
                    <a:tint val="75000"/>
                  </a:schemeClr>
                </a:solidFill>
                <a:latin typeface="Tahoma" pitchFamily="34" charset="0"/>
              </a:defRPr>
            </a:lvl1pPr>
          </a:lstStyle>
          <a:p>
            <a:fld id="{B999F817-F5D2-4A26-96AD-1211DCAE6C1D}" type="slidenum">
              <a:rPr lang="en-US" smtClean="0"/>
              <a:pPr/>
              <a:t>‹#›</a:t>
            </a:fld>
            <a:endParaRPr lang="en-US" dirty="0"/>
          </a:p>
        </p:txBody>
      </p:sp>
      <p:sp>
        <p:nvSpPr>
          <p:cNvPr id="4" name="Title Placeholder 1"/>
          <p:cNvSpPr>
            <a:spLocks noGrp="1"/>
          </p:cNvSpPr>
          <p:nvPr>
            <p:ph type="title"/>
          </p:nvPr>
        </p:nvSpPr>
        <p:spPr>
          <a:xfrm>
            <a:off x="502920" y="0"/>
            <a:ext cx="9052560" cy="1076566"/>
          </a:xfrm>
          <a:prstGeom prst="rect">
            <a:avLst/>
          </a:prstGeom>
        </p:spPr>
        <p:txBody>
          <a:bodyPr vert="horz" lIns="101882" tIns="50941" rIns="101882" bIns="50941" rtlCol="0" anchor="ctr">
            <a:normAutofit/>
          </a:bodyPr>
          <a:lstStyle/>
          <a:p>
            <a:r>
              <a:rPr lang="en-US" dirty="0" smtClean="0"/>
              <a:t>Click to edit Master title style</a:t>
            </a:r>
            <a:endParaRPr lang="en-US" dirty="0"/>
          </a:p>
        </p:txBody>
      </p:sp>
      <p:sp>
        <p:nvSpPr>
          <p:cNvPr id="5" name="Footer Placeholder 8"/>
          <p:cNvSpPr txBox="1">
            <a:spLocks/>
          </p:cNvSpPr>
          <p:nvPr userDrawn="1"/>
        </p:nvSpPr>
        <p:spPr>
          <a:xfrm>
            <a:off x="2005519" y="7391400"/>
            <a:ext cx="3617068" cy="367030"/>
          </a:xfrm>
          <a:prstGeom prst="rect">
            <a:avLst/>
          </a:prstGeom>
        </p:spPr>
        <p:txBody>
          <a:bodyPr vert="horz" lIns="101882" tIns="50941" rIns="101882" bIns="50941" rtlCol="0" anchor="ctr"/>
          <a:lstStyle>
            <a:lvl1pPr algn="ctr">
              <a:defRPr sz="11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chemeClr val="tx1">
                    <a:tint val="75000"/>
                  </a:schemeClr>
                </a:solidFill>
                <a:effectLst/>
                <a:uLnTx/>
                <a:uFillTx/>
                <a:latin typeface="Tahoma" pitchFamily="34" charset="0"/>
                <a:ea typeface="Tahoma" pitchFamily="34" charset="0"/>
                <a:cs typeface="Tahoma" pitchFamily="34" charset="0"/>
              </a:rPr>
              <a:t>Compiled by the Center for Educational Effectiveness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chemeClr val="tx1">
                  <a:tint val="75000"/>
                </a:schemeClr>
              </a:solidFill>
              <a:effectLst/>
              <a:uLnTx/>
              <a:uFillTx/>
              <a:latin typeface="Arial" charset="0"/>
              <a:ea typeface="+mn-ea"/>
              <a:cs typeface="Arial" charset="0"/>
            </a:endParaRPr>
          </a:p>
        </p:txBody>
      </p:sp>
      <p:pic>
        <p:nvPicPr>
          <p:cNvPr id="9" name="Picture 8" descr="Everett-Primary-Logo-RGB.jpg"/>
          <p:cNvPicPr>
            <a:picLocks noChangeAspect="1"/>
          </p:cNvPicPr>
          <p:nvPr userDrawn="1"/>
        </p:nvPicPr>
        <p:blipFill>
          <a:blip r:embed="rId2" cstate="print"/>
          <a:stretch>
            <a:fillRect/>
          </a:stretch>
        </p:blipFill>
        <p:spPr>
          <a:xfrm>
            <a:off x="314325" y="6855762"/>
            <a:ext cx="1688514" cy="715132"/>
          </a:xfrm>
          <a:prstGeom prst="rect">
            <a:avLst/>
          </a:prstGeom>
        </p:spPr>
      </p:pic>
      <p:pic>
        <p:nvPicPr>
          <p:cNvPr id="2" name="Picture 1"/>
          <p:cNvPicPr>
            <a:picLocks noChangeAspect="1" noChangeArrowheads="1"/>
          </p:cNvPicPr>
          <p:nvPr userDrawn="1">
            <p:extLst>
              <p:ext uri="{D42A27DB-BD31-4B8C-83A1-F6EECF244321}">
                <p14:modId xmlns:p14="http://schemas.microsoft.com/office/powerpoint/2010/main" val="4000258707"/>
              </p:ext>
            </p:extLst>
          </p:nvPr>
        </p:nvPicPr>
        <p:blipFill>
          <a:blip r:embed="rId3"/>
          <a:srcRect/>
          <a:stretch>
            <a:fillRect/>
          </a:stretch>
        </p:blipFill>
        <p:spPr bwMode="auto">
          <a:xfrm>
            <a:off x="6056313" y="7375525"/>
            <a:ext cx="24574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0"/>
            <a:ext cx="9052560" cy="1076566"/>
          </a:xfrm>
          <a:prstGeom prst="rect">
            <a:avLst/>
          </a:prstGeom>
        </p:spPr>
        <p:txBody>
          <a:bodyPr vert="horz" lIns="101882" tIns="50941" rIns="101882" bIns="50941" rtlCol="0" anchor="ctr">
            <a:normAutofit/>
          </a:bodyPr>
          <a:lstStyle/>
          <a:p>
            <a:r>
              <a:rPr lang="en-US" dirty="0" smtClean="0"/>
              <a:t>Click to edit Master title style</a:t>
            </a:r>
            <a:endParaRPr lang="en-US" dirty="0"/>
          </a:p>
        </p:txBody>
      </p:sp>
      <p:sp>
        <p:nvSpPr>
          <p:cNvPr id="11" name="Rectangle 4"/>
          <p:cNvSpPr txBox="1">
            <a:spLocks noChangeArrowheads="1"/>
          </p:cNvSpPr>
          <p:nvPr userDrawn="1"/>
        </p:nvSpPr>
        <p:spPr>
          <a:xfrm>
            <a:off x="277654" y="1416304"/>
            <a:ext cx="9555480" cy="5829300"/>
          </a:xfrm>
          <a:prstGeom prst="rect">
            <a:avLst/>
          </a:prstGeom>
        </p:spPr>
        <p:txBody>
          <a:bodyPr lIns="101882" tIns="50941" rIns="101882" bIns="50941"/>
          <a:lstStyle/>
          <a:p>
            <a:pPr algn="ctr" defTabSz="1018824" fontAlgn="auto">
              <a:spcAft>
                <a:spcPts val="0"/>
              </a:spcAft>
              <a:defRPr/>
            </a:pPr>
            <a:r>
              <a:rPr lang="en-US" sz="4000" dirty="0" smtClean="0">
                <a:solidFill>
                  <a:prstClr val="black"/>
                </a:solidFill>
                <a:latin typeface="Tahoma" pitchFamily="34" charset="0"/>
                <a:ea typeface="Tahoma" pitchFamily="34" charset="0"/>
                <a:cs typeface="Tahoma" pitchFamily="34" charset="0"/>
              </a:rPr>
              <a:t/>
            </a:r>
            <a:br>
              <a:rPr lang="en-US" sz="4000" dirty="0" smtClean="0">
                <a:solidFill>
                  <a:prstClr val="black"/>
                </a:solidFill>
                <a:latin typeface="Tahoma" pitchFamily="34" charset="0"/>
                <a:ea typeface="Tahoma" pitchFamily="34" charset="0"/>
                <a:cs typeface="Tahoma" pitchFamily="34" charset="0"/>
              </a:rPr>
            </a:br>
            <a:r>
              <a:rPr lang="en-US" sz="4000" b="1" i="1" dirty="0" smtClean="0">
                <a:solidFill>
                  <a:prstClr val="black"/>
                </a:solidFill>
                <a:latin typeface="Tahoma" pitchFamily="34" charset="0"/>
                <a:ea typeface="Tahoma" pitchFamily="34" charset="0"/>
                <a:cs typeface="Tahoma" pitchFamily="34" charset="0"/>
              </a:rPr>
              <a:t/>
            </a:r>
            <a:br>
              <a:rPr lang="en-US" sz="4000" b="1" i="1" dirty="0" smtClean="0">
                <a:solidFill>
                  <a:prstClr val="black"/>
                </a:solidFill>
                <a:latin typeface="Tahoma" pitchFamily="34" charset="0"/>
                <a:ea typeface="Tahoma" pitchFamily="34" charset="0"/>
                <a:cs typeface="Tahoma" pitchFamily="34" charset="0"/>
              </a:rPr>
            </a:br>
            <a:endParaRPr lang="en-US" sz="3600" b="1" i="1" dirty="0" smtClean="0">
              <a:solidFill>
                <a:prstClr val="black"/>
              </a:solidFill>
              <a:latin typeface="Tahoma" pitchFamily="34" charset="0"/>
              <a:ea typeface="Tahoma" pitchFamily="34" charset="0"/>
              <a:cs typeface="Tahoma" pitchFamily="34" charset="0"/>
            </a:endParaRPr>
          </a:p>
        </p:txBody>
      </p:sp>
      <p:sp>
        <p:nvSpPr>
          <p:cNvPr id="17" name="Footer Placeholder 8"/>
          <p:cNvSpPr>
            <a:spLocks noGrp="1"/>
          </p:cNvSpPr>
          <p:nvPr>
            <p:ph type="ftr" sz="quarter" idx="3"/>
          </p:nvPr>
        </p:nvSpPr>
        <p:spPr>
          <a:xfrm>
            <a:off x="0" y="7213328"/>
            <a:ext cx="10058400" cy="545102"/>
          </a:xfrm>
          <a:prstGeom prst="rect">
            <a:avLst/>
          </a:prstGeom>
        </p:spPr>
        <p:txBody>
          <a:bodyPr vert="horz" lIns="101882" tIns="50941" rIns="101882" bIns="50941" rtlCol="0" anchor="ctr"/>
          <a:lstStyle>
            <a:lvl1pPr algn="ctr">
              <a:defRPr sz="1100">
                <a:solidFill>
                  <a:schemeClr val="tx1">
                    <a:tint val="75000"/>
                  </a:schemeClr>
                </a:solidFill>
              </a:defRPr>
            </a:lvl1pPr>
          </a:lstStyle>
          <a:p>
            <a:r>
              <a:rPr lang="en-US"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a:solidFill>
                <a:prstClr val="black">
                  <a:tint val="75000"/>
                </a:prstClr>
              </a:solidFill>
            </a:endParaRPr>
          </a:p>
        </p:txBody>
      </p:sp>
      <p:sp>
        <p:nvSpPr>
          <p:cNvPr id="18" name="Slide Number Placeholder 9"/>
          <p:cNvSpPr>
            <a:spLocks noGrp="1"/>
          </p:cNvSpPr>
          <p:nvPr>
            <p:ph type="sldNum" sz="quarter" idx="4"/>
          </p:nvPr>
        </p:nvSpPr>
        <p:spPr>
          <a:xfrm>
            <a:off x="8717280" y="7254241"/>
            <a:ext cx="1064434" cy="413808"/>
          </a:xfrm>
          <a:prstGeom prst="rect">
            <a:avLst/>
          </a:prstGeom>
        </p:spPr>
        <p:txBody>
          <a:bodyPr vert="horz" lIns="101882" tIns="50941" rIns="101882" bIns="50941" rtlCol="0" anchor="ctr"/>
          <a:lstStyle>
            <a:lvl1pPr algn="r">
              <a:defRPr sz="1100" baseline="0">
                <a:solidFill>
                  <a:schemeClr val="tx1">
                    <a:tint val="75000"/>
                  </a:schemeClr>
                </a:solidFill>
                <a:latin typeface="Tahoma" pitchFamily="34" charset="0"/>
              </a:defRPr>
            </a:lvl1pPr>
          </a:lstStyle>
          <a:p>
            <a:fld id="{B999F817-F5D2-4A26-96AD-1211DCAE6C1D}" type="slidenum">
              <a:rPr lang="en-US" smtClean="0">
                <a:solidFill>
                  <a:prstClr val="black">
                    <a:tint val="75000"/>
                  </a:prstClr>
                </a:solidFill>
              </a:rPr>
              <a:pPr/>
              <a:t>‹#›</a:t>
            </a:fld>
            <a:endParaRPr lang="en-US" dirty="0">
              <a:solidFill>
                <a:prstClr val="black">
                  <a:tint val="75000"/>
                </a:prstClr>
              </a:solidFill>
            </a:endParaRPr>
          </a:p>
        </p:txBody>
      </p:sp>
      <p:cxnSp>
        <p:nvCxnSpPr>
          <p:cNvPr id="8" name="Straight Connector 7"/>
          <p:cNvCxnSpPr/>
          <p:nvPr userDrawn="1"/>
        </p:nvCxnSpPr>
        <p:spPr>
          <a:xfrm>
            <a:off x="0" y="7599680"/>
            <a:ext cx="10058400" cy="0"/>
          </a:xfrm>
          <a:prstGeom prst="line">
            <a:avLst/>
          </a:prstGeom>
          <a:ln w="38100" cmpd="thickThin">
            <a:solidFill>
              <a:srgbClr val="00447C"/>
            </a:solidFill>
          </a:ln>
        </p:spPr>
        <p:style>
          <a:lnRef idx="1">
            <a:schemeClr val="accent1"/>
          </a:lnRef>
          <a:fillRef idx="0">
            <a:schemeClr val="accent1"/>
          </a:fillRef>
          <a:effectRef idx="0">
            <a:schemeClr val="accent1"/>
          </a:effectRef>
          <a:fontRef idx="minor">
            <a:schemeClr val="tx1"/>
          </a:fontRef>
        </p:style>
      </p:cxnSp>
      <p:pic>
        <p:nvPicPr>
          <p:cNvPr id="9" name="Picture 8" descr="Everett-Primary-Logo-RGB.jpg"/>
          <p:cNvPicPr>
            <a:picLocks noChangeAspect="1"/>
          </p:cNvPicPr>
          <p:nvPr userDrawn="1"/>
        </p:nvPicPr>
        <p:blipFill>
          <a:blip r:embed="rId9" cstate="print"/>
          <a:stretch>
            <a:fillRect/>
          </a:stretch>
        </p:blipFill>
        <p:spPr>
          <a:xfrm>
            <a:off x="314325" y="6855762"/>
            <a:ext cx="1688514" cy="715132"/>
          </a:xfrm>
          <a:prstGeom prst="rect">
            <a:avLst/>
          </a:prstGeom>
        </p:spPr>
      </p:pic>
    </p:spTree>
    <p:extLst>
      <p:ext uri="{BB962C8B-B14F-4D97-AF65-F5344CB8AC3E}">
        <p14:creationId xmlns:p14="http://schemas.microsoft.com/office/powerpoint/2010/main" val="2267021731"/>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7" r:id="rId3"/>
    <p:sldLayoutId id="2147484188" r:id="rId4"/>
    <p:sldLayoutId id="2147484189" r:id="rId5"/>
    <p:sldLayoutId id="2147484181" r:id="rId6"/>
    <p:sldLayoutId id="2147484182" r:id="rId7"/>
  </p:sldLayoutIdLst>
  <p:hf hdr="0" dt="0"/>
  <p:txStyles>
    <p:titleStyle>
      <a:lvl1pPr algn="ctr" defTabSz="1018824" rtl="0" eaLnBrk="1" latinLnBrk="0" hangingPunct="1">
        <a:spcBef>
          <a:spcPct val="0"/>
        </a:spcBef>
        <a:buNone/>
        <a:defRPr sz="2800" b="0" i="0" u="none" kern="1200">
          <a:solidFill>
            <a:srgbClr val="00447C"/>
          </a:solidFill>
          <a:latin typeface="Tahoma" pitchFamily="34" charset="0"/>
          <a:ea typeface="Tahoma" pitchFamily="34" charset="0"/>
          <a:cs typeface="Tahoma" pitchFamily="34" charset="0"/>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Tahoma" pitchFamily="34" charset="0"/>
          <a:ea typeface="Tahoma" pitchFamily="34" charset="0"/>
          <a:cs typeface="Tahoma" pitchFamily="34" charset="0"/>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3.xml"/><Relationship Id="rId4" Type="http://schemas.openxmlformats.org/officeDocument/2006/relationships/image" Target="../media/image149.png"/></Relationships>
</file>

<file path=ppt/slides/_rels/slide10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xml"/><Relationship Id="rId5" Type="http://schemas.openxmlformats.org/officeDocument/2006/relationships/image" Target="../media/image153.png"/><Relationship Id="rId4" Type="http://schemas.openxmlformats.org/officeDocument/2006/relationships/image" Target="../media/image152.png"/></Relationships>
</file>

<file path=ppt/slides/_rels/slide10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6.JPG"/><Relationship Id="rId1" Type="http://schemas.openxmlformats.org/officeDocument/2006/relationships/slideLayout" Target="../slideLayouts/slideLayout3.xml"/><Relationship Id="rId5" Type="http://schemas.openxmlformats.org/officeDocument/2006/relationships/image" Target="../media/image157.JPG"/><Relationship Id="rId4" Type="http://schemas.openxmlformats.org/officeDocument/2006/relationships/image" Target="../media/image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3.xml"/><Relationship Id="rId4" Type="http://schemas.openxmlformats.org/officeDocument/2006/relationships/image" Target="../media/image162.jpeg"/></Relationships>
</file>

<file path=ppt/slides/_rels/slide11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4.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62.emf"/></Relationships>
</file>

<file path=ppt/slides/_rels/slide2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3.png"/><Relationship Id="rId5" Type="http://schemas.openxmlformats.org/officeDocument/2006/relationships/package" Target="../embeddings/Microsoft_Word_Document4.docx"/><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xml"/><Relationship Id="rId5" Type="http://schemas.openxmlformats.org/officeDocument/2006/relationships/image" Target="../media/image87.emf"/><Relationship Id="rId4" Type="http://schemas.openxmlformats.org/officeDocument/2006/relationships/image" Target="../media/image86.emf"/></Relationships>
</file>

<file path=ppt/slides/_rels/slide4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1.xml"/><Relationship Id="rId5" Type="http://schemas.openxmlformats.org/officeDocument/2006/relationships/image" Target="../media/image91.emf"/><Relationship Id="rId4" Type="http://schemas.openxmlformats.org/officeDocument/2006/relationships/image" Target="../media/image90.emf"/></Relationships>
</file>

<file path=ppt/slides/_rels/slide4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1.xml"/><Relationship Id="rId5" Type="http://schemas.openxmlformats.org/officeDocument/2006/relationships/image" Target="../media/image95.emf"/><Relationship Id="rId4" Type="http://schemas.openxmlformats.org/officeDocument/2006/relationships/image" Target="../media/image94.emf"/></Relationships>
</file>

<file path=ppt/slides/_rels/slide4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1.xml"/><Relationship Id="rId4" Type="http://schemas.openxmlformats.org/officeDocument/2006/relationships/image" Target="../media/image9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oleObject" Target="file:///\\localhost\Users\jesseswarthout\Downloads\Document2!OLE_LINK1" TargetMode="Externa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102.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G"/><Relationship Id="rId5" Type="http://schemas.openxmlformats.org/officeDocument/2006/relationships/image" Target="../media/image115.jpeg"/><Relationship Id="rId4" Type="http://schemas.openxmlformats.org/officeDocument/2006/relationships/image" Target="../media/image114.jpeg"/></Relationships>
</file>

<file path=ppt/slides/_rels/slide7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2.emf"/><Relationship Id="rId5" Type="http://schemas.openxmlformats.org/officeDocument/2006/relationships/package" Target="../embeddings/Microsoft_Word_Document11.docx"/><Relationship Id="rId4" Type="http://schemas.openxmlformats.org/officeDocument/2006/relationships/oleObject" Target="../embeddings/oleObject2.bin"/></Relationships>
</file>

<file path=ppt/slides/_rels/slide8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s>
</file>

<file path=ppt/slides/_rels/slide8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1.xml"/><Relationship Id="rId5" Type="http://schemas.openxmlformats.org/officeDocument/2006/relationships/image" Target="../media/image130.emf"/><Relationship Id="rId4" Type="http://schemas.openxmlformats.org/officeDocument/2006/relationships/image" Target="../media/image129.emf"/></Relationships>
</file>

<file path=ppt/slides/_rels/slide8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1.xml"/><Relationship Id="rId5" Type="http://schemas.openxmlformats.org/officeDocument/2006/relationships/image" Target="../media/image134.emf"/><Relationship Id="rId4" Type="http://schemas.openxmlformats.org/officeDocument/2006/relationships/image" Target="../media/image133.emf"/></Relationships>
</file>

<file path=ppt/slides/_rels/slide8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7.emf"/><Relationship Id="rId4" Type="http://schemas.openxmlformats.org/officeDocument/2006/relationships/image" Target="../media/image136.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41.png"/><Relationship Id="rId5" Type="http://schemas.openxmlformats.org/officeDocument/2006/relationships/package" Target="../embeddings/Microsoft_Word_Document12.docx"/><Relationship Id="rId4" Type="http://schemas.openxmlformats.org/officeDocument/2006/relationships/oleObject" Target="../embeddings/oleObject3.bin"/></Relationships>
</file>

<file path=ppt/slides/_rels/slide98.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1.xml"/><Relationship Id="rId5" Type="http://schemas.openxmlformats.org/officeDocument/2006/relationships/image" Target="../media/image145.emf"/><Relationship Id="rId4" Type="http://schemas.openxmlformats.org/officeDocument/2006/relationships/image" Target="../media/image144.emf"/></Relationships>
</file>

<file path=ppt/slides/_rels/slide99.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C00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1</a:t>
            </a:fld>
            <a:endParaRPr lang="en-US" dirty="0"/>
          </a:p>
        </p:txBody>
      </p:sp>
      <p:sp>
        <p:nvSpPr>
          <p:cNvPr id="4" name="Title 3"/>
          <p:cNvSpPr>
            <a:spLocks noGrp="1"/>
          </p:cNvSpPr>
          <p:nvPr>
            <p:ph type="title"/>
          </p:nvPr>
        </p:nvSpPr>
        <p:spPr>
          <a:xfrm>
            <a:off x="660399" y="698500"/>
            <a:ext cx="8805333" cy="1875367"/>
          </a:xfrm>
          <a:solidFill>
            <a:schemeClr val="tx1"/>
          </a:solidFill>
        </p:spPr>
        <p:txBody>
          <a:bodyPr>
            <a:noAutofit/>
          </a:bodyPr>
          <a:lstStyle/>
          <a:p>
            <a:r>
              <a:rPr lang="en-US" sz="4000" dirty="0" err="1" smtClean="0">
                <a:solidFill>
                  <a:schemeClr val="bg1"/>
                </a:solidFill>
              </a:rPr>
              <a:t>Heatherwood</a:t>
            </a:r>
            <a:r>
              <a:rPr lang="en-US" sz="4000" dirty="0" smtClean="0">
                <a:solidFill>
                  <a:schemeClr val="bg1"/>
                </a:solidFill>
              </a:rPr>
              <a:t> Middle School</a:t>
            </a:r>
            <a:br>
              <a:rPr lang="en-US" sz="4000" dirty="0" smtClean="0">
                <a:solidFill>
                  <a:schemeClr val="bg1"/>
                </a:solidFill>
              </a:rPr>
            </a:br>
            <a:r>
              <a:rPr lang="en-US" sz="4000" dirty="0" smtClean="0">
                <a:solidFill>
                  <a:schemeClr val="bg1"/>
                </a:solidFill>
              </a:rPr>
              <a:t>State of the School Review</a:t>
            </a:r>
            <a:br>
              <a:rPr lang="en-US" sz="4000" dirty="0" smtClean="0">
                <a:solidFill>
                  <a:schemeClr val="bg1"/>
                </a:solidFill>
              </a:rPr>
            </a:br>
            <a:r>
              <a:rPr lang="en-US" dirty="0" smtClean="0">
                <a:solidFill>
                  <a:schemeClr val="bg1"/>
                </a:solidFill>
              </a:rPr>
              <a:t>February 26, 2016</a:t>
            </a:r>
            <a:endParaRPr lang="en-US" sz="4000" dirty="0">
              <a:solidFill>
                <a:schemeClr val="bg1"/>
              </a:solidFill>
            </a:endParaRPr>
          </a:p>
        </p:txBody>
      </p:sp>
      <p:pic>
        <p:nvPicPr>
          <p:cNvPr id="7" name="Picture 6"/>
          <p:cNvPicPr>
            <a:picLocks noChangeAspect="1"/>
          </p:cNvPicPr>
          <p:nvPr/>
        </p:nvPicPr>
        <p:blipFill>
          <a:blip r:embed="rId2"/>
          <a:stretch>
            <a:fillRect/>
          </a:stretch>
        </p:blipFill>
        <p:spPr>
          <a:xfrm>
            <a:off x="3776133" y="2624676"/>
            <a:ext cx="2573867" cy="1337724"/>
          </a:xfrm>
          <a:prstGeom prst="rect">
            <a:avLst/>
          </a:prstGeom>
        </p:spPr>
      </p:pic>
      <p:pic>
        <p:nvPicPr>
          <p:cNvPr id="5124" name="Picture 4" descr="C:\Users\09787\Desktop\Pictures\IMG_22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59" y="4248149"/>
            <a:ext cx="3003548" cy="225266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125" name="Picture 5" descr="C:\Users\09787\Desktop\Pictures\IMG_2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674" y="4231479"/>
            <a:ext cx="3013075" cy="225980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126" name="Picture 6" descr="C:\Users\09787\Desktop\Pictures\IMG_22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235" y="4174324"/>
            <a:ext cx="3108328" cy="233124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6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
            <a:ext cx="9052560" cy="1167319"/>
          </a:xfrm>
        </p:spPr>
        <p:txBody>
          <a:bodyPr/>
          <a:lstStyle/>
          <a:p>
            <a:r>
              <a:rPr lang="en-US" dirty="0" smtClean="0">
                <a:solidFill>
                  <a:srgbClr val="1F497D"/>
                </a:solidFill>
              </a:rPr>
              <a:t>Middle School Counts</a:t>
            </a:r>
            <a:br>
              <a:rPr lang="en-US" dirty="0" smtClean="0">
                <a:solidFill>
                  <a:srgbClr val="1F497D"/>
                </a:solidFill>
              </a:rPr>
            </a:br>
            <a:r>
              <a:rPr lang="en-US" sz="2000" dirty="0" smtClean="0">
                <a:solidFill>
                  <a:srgbClr val="000000"/>
                </a:solidFill>
              </a:rPr>
              <a:t>(Number of students assessed at each grade)</a:t>
            </a:r>
            <a:endParaRPr lang="en-US" sz="2000" dirty="0">
              <a:solidFill>
                <a:srgbClr val="000000"/>
              </a:solidFill>
            </a:endParaRPr>
          </a:p>
        </p:txBody>
      </p:sp>
      <p:sp>
        <p:nvSpPr>
          <p:cNvPr id="3" name="Footer Placeholder 2"/>
          <p:cNvSpPr>
            <a:spLocks noGrp="1"/>
          </p:cNvSpPr>
          <p:nvPr>
            <p:ph type="ftr" sz="quarter" idx="3"/>
          </p:nvPr>
        </p:nvSpPr>
        <p:spPr/>
        <p:txBody>
          <a:bodyPr/>
          <a:lstStyle/>
          <a:p>
            <a:r>
              <a:rPr lang="en-US" dirty="0" smtClean="0"/>
              <a:t>Compiled by the Center for Educational Effectiveness</a:t>
            </a:r>
          </a:p>
          <a:p>
            <a:endParaRPr lang="en-US" dirty="0"/>
          </a:p>
        </p:txBody>
      </p:sp>
      <p:sp>
        <p:nvSpPr>
          <p:cNvPr id="4" name="Slide Number Placeholder 3"/>
          <p:cNvSpPr>
            <a:spLocks noGrp="1"/>
          </p:cNvSpPr>
          <p:nvPr>
            <p:ph type="sldNum" sz="quarter" idx="4"/>
          </p:nvPr>
        </p:nvSpPr>
        <p:spPr/>
        <p:txBody>
          <a:bodyPr/>
          <a:lstStyle/>
          <a:p>
            <a:fld id="{B999F817-F5D2-4A26-96AD-1211DCAE6C1D}" type="slidenum">
              <a:rPr lang="en-US" smtClean="0"/>
              <a:pPr/>
              <a:t>10</a:t>
            </a:fld>
            <a:endParaRPr lang="en-US" dirty="0"/>
          </a:p>
        </p:txBody>
      </p:sp>
      <p:sp>
        <p:nvSpPr>
          <p:cNvPr id="5" name="Rectangle 4"/>
          <p:cNvSpPr/>
          <p:nvPr/>
        </p:nvSpPr>
        <p:spPr>
          <a:xfrm>
            <a:off x="314325" y="948162"/>
            <a:ext cx="3388022" cy="523220"/>
          </a:xfrm>
          <a:prstGeom prst="rect">
            <a:avLst/>
          </a:prstGeom>
        </p:spPr>
        <p:txBody>
          <a:bodyPr wrap="square" lIns="101882" tIns="50941" rIns="101882" bIns="50941">
            <a:spAutoFit/>
          </a:bodyPr>
          <a:lstStyle/>
          <a:p>
            <a:r>
              <a:rPr lang="en-US" dirty="0" smtClean="0"/>
              <a:t>ELA</a:t>
            </a:r>
            <a:endParaRPr lang="en-US" dirty="0"/>
          </a:p>
        </p:txBody>
      </p:sp>
      <p:sp>
        <p:nvSpPr>
          <p:cNvPr id="7" name="Rectangle 6"/>
          <p:cNvSpPr/>
          <p:nvPr/>
        </p:nvSpPr>
        <p:spPr>
          <a:xfrm>
            <a:off x="314325" y="3680365"/>
            <a:ext cx="3388022" cy="523220"/>
          </a:xfrm>
          <a:prstGeom prst="rect">
            <a:avLst/>
          </a:prstGeom>
        </p:spPr>
        <p:txBody>
          <a:bodyPr wrap="square" lIns="101882" tIns="50941" rIns="101882" bIns="50941">
            <a:spAutoFit/>
          </a:bodyPr>
          <a:lstStyle/>
          <a:p>
            <a:r>
              <a:rPr lang="en-US" dirty="0" smtClean="0"/>
              <a:t>Math</a:t>
            </a:r>
            <a:endParaRPr lang="en-US" dirty="0"/>
          </a:p>
        </p:txBody>
      </p:sp>
      <p:pic>
        <p:nvPicPr>
          <p:cNvPr id="8" name="Picture 7"/>
          <p:cNvPicPr>
            <a:picLocks noChangeAspect="1" noChangeArrowheads="1"/>
          </p:cNvPicPr>
          <p:nvPr>
            <p:extLst>
              <p:ext uri="{D42A27DB-BD31-4B8C-83A1-F6EECF244321}">
                <p14:modId xmlns:p14="http://schemas.microsoft.com/office/powerpoint/2010/main" val="3728165518"/>
              </p:ext>
            </p:extLst>
          </p:nvPr>
        </p:nvPicPr>
        <p:blipFill>
          <a:blip r:embed="rId2"/>
          <a:srcRect/>
          <a:stretch>
            <a:fillRect/>
          </a:stretch>
        </p:blipFill>
        <p:spPr bwMode="auto">
          <a:xfrm>
            <a:off x="808038" y="1536700"/>
            <a:ext cx="8493125" cy="19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extLst>
              <p:ext uri="{D42A27DB-BD31-4B8C-83A1-F6EECF244321}">
                <p14:modId xmlns:p14="http://schemas.microsoft.com/office/powerpoint/2010/main" val="3615685729"/>
              </p:ext>
            </p:extLst>
          </p:nvPr>
        </p:nvPicPr>
        <p:blipFill>
          <a:blip r:embed="rId3"/>
          <a:srcRect/>
          <a:stretch>
            <a:fillRect/>
          </a:stretch>
        </p:blipFill>
        <p:spPr bwMode="auto">
          <a:xfrm>
            <a:off x="808038" y="4206875"/>
            <a:ext cx="8493125"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Callout 1 8"/>
          <p:cNvSpPr/>
          <p:nvPr/>
        </p:nvSpPr>
        <p:spPr>
          <a:xfrm>
            <a:off x="9023605" y="2349500"/>
            <a:ext cx="945895" cy="431800"/>
          </a:xfrm>
          <a:prstGeom prst="borderCallout1">
            <a:avLst>
              <a:gd name="adj1" fmla="val 18750"/>
              <a:gd name="adj2" fmla="val -8333"/>
              <a:gd name="adj3" fmla="val 138971"/>
              <a:gd name="adj4" fmla="val -41821"/>
            </a:avLst>
          </a:prstGeom>
          <a:solidFill>
            <a:schemeClr val="accent2">
              <a:lumMod val="40000"/>
              <a:lumOff val="60000"/>
              <a:alpha val="18000"/>
            </a:schemeClr>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265</a:t>
            </a:r>
            <a:endParaRPr lang="en-US" dirty="0">
              <a:solidFill>
                <a:srgbClr val="000000"/>
              </a:solidFill>
            </a:endParaRPr>
          </a:p>
        </p:txBody>
      </p:sp>
      <p:sp>
        <p:nvSpPr>
          <p:cNvPr id="11" name="Line Callout 1 10"/>
          <p:cNvSpPr/>
          <p:nvPr/>
        </p:nvSpPr>
        <p:spPr>
          <a:xfrm>
            <a:off x="9010905" y="5029200"/>
            <a:ext cx="945895" cy="431800"/>
          </a:xfrm>
          <a:prstGeom prst="borderCallout1">
            <a:avLst>
              <a:gd name="adj1" fmla="val 18750"/>
              <a:gd name="adj2" fmla="val -8333"/>
              <a:gd name="adj3" fmla="val 138971"/>
              <a:gd name="adj4" fmla="val -41821"/>
            </a:avLst>
          </a:prstGeom>
          <a:solidFill>
            <a:schemeClr val="accent2">
              <a:lumMod val="40000"/>
              <a:lumOff val="60000"/>
              <a:alpha val="18000"/>
            </a:schemeClr>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261</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100</a:t>
            </a:fld>
            <a:endParaRPr lang="en-US" dirty="0"/>
          </a:p>
        </p:txBody>
      </p:sp>
      <p:sp>
        <p:nvSpPr>
          <p:cNvPr id="3" name="Title 2"/>
          <p:cNvSpPr>
            <a:spLocks noGrp="1"/>
          </p:cNvSpPr>
          <p:nvPr>
            <p:ph type="title"/>
          </p:nvPr>
        </p:nvSpPr>
        <p:spPr/>
        <p:txBody>
          <a:bodyPr/>
          <a:lstStyle/>
          <a:p>
            <a:r>
              <a:rPr lang="en-US" dirty="0" smtClean="0">
                <a:solidFill>
                  <a:srgbClr val="376092"/>
                </a:solidFill>
              </a:rPr>
              <a:t>Science Action Items</a:t>
            </a:r>
            <a:endParaRPr lang="en-US" dirty="0">
              <a:solidFill>
                <a:srgbClr val="376092"/>
              </a:solidFill>
            </a:endParaRPr>
          </a:p>
        </p:txBody>
      </p:sp>
      <p:sp>
        <p:nvSpPr>
          <p:cNvPr id="4" name="TextBox 3"/>
          <p:cNvSpPr txBox="1"/>
          <p:nvPr/>
        </p:nvSpPr>
        <p:spPr>
          <a:xfrm>
            <a:off x="622301" y="1485900"/>
            <a:ext cx="9169400" cy="3000821"/>
          </a:xfrm>
          <a:prstGeom prst="rect">
            <a:avLst/>
          </a:prstGeom>
          <a:noFill/>
        </p:spPr>
        <p:txBody>
          <a:bodyPr wrap="square" rtlCol="0">
            <a:spAutoFit/>
          </a:bodyPr>
          <a:lstStyle/>
          <a:p>
            <a:pPr marL="457200" indent="-457200">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Implement communication strategy that articulates the claim, evidence and reasoning</a:t>
            </a:r>
          </a:p>
          <a:p>
            <a:endParaRPr lang="en-US" dirty="0" smtClean="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Continued implementation of strategies for comprehension and analysis (e.g. Cornell Notes, Marking the Text, Interactive Notebooks, Close Reading, </a:t>
            </a:r>
            <a:r>
              <a:rPr lang="en-US" dirty="0" err="1" smtClean="0">
                <a:latin typeface="Tahoma" panose="020B0604030504040204" pitchFamily="34" charset="0"/>
                <a:ea typeface="Tahoma" panose="020B0604030504040204" pitchFamily="34" charset="0"/>
                <a:cs typeface="Tahoma" panose="020B0604030504040204" pitchFamily="34" charset="0"/>
              </a:rPr>
              <a:t>Quickwrites</a:t>
            </a:r>
            <a:r>
              <a:rPr lang="en-US" dirty="0" smtClean="0">
                <a:latin typeface="Tahoma" panose="020B0604030504040204" pitchFamily="34" charset="0"/>
                <a:ea typeface="Tahoma" panose="020B0604030504040204" pitchFamily="34" charset="0"/>
                <a:cs typeface="Tahoma" panose="020B0604030504040204" pitchFamily="34" charset="0"/>
              </a:rPr>
              <a:t>, Think, Pair and Share and Fishbowl)</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840997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lIns="91429" tIns="45715" rIns="91429" bIns="45715"/>
          <a:lstStyle/>
          <a:p>
            <a:fld id="{B999F817-F5D2-4A26-96AD-1211DCAE6C1D}" type="slidenum">
              <a:rPr lang="en-US" smtClean="0"/>
              <a:pPr/>
              <a:t>101</a:t>
            </a:fld>
            <a:endParaRPr lang="en-US" dirty="0"/>
          </a:p>
        </p:txBody>
      </p:sp>
      <p:sp>
        <p:nvSpPr>
          <p:cNvPr id="3" name="Title 2"/>
          <p:cNvSpPr>
            <a:spLocks noGrp="1"/>
          </p:cNvSpPr>
          <p:nvPr>
            <p:ph type="title"/>
          </p:nvPr>
        </p:nvSpPr>
        <p:spPr/>
        <p:txBody>
          <a:bodyPr/>
          <a:lstStyle/>
          <a:p>
            <a:r>
              <a:rPr lang="en-US" dirty="0" smtClean="0">
                <a:solidFill>
                  <a:srgbClr val="376092"/>
                </a:solidFill>
              </a:rPr>
              <a:t>Key Performance Indicator</a:t>
            </a:r>
            <a:endParaRPr lang="en-US" dirty="0">
              <a:solidFill>
                <a:srgbClr val="376092"/>
              </a:solidFill>
            </a:endParaRPr>
          </a:p>
        </p:txBody>
      </p:sp>
      <p:sp>
        <p:nvSpPr>
          <p:cNvPr id="4" name="TextBox 3"/>
          <p:cNvSpPr txBox="1"/>
          <p:nvPr/>
        </p:nvSpPr>
        <p:spPr>
          <a:xfrm>
            <a:off x="292102" y="1422401"/>
            <a:ext cx="9537700" cy="4401195"/>
          </a:xfrm>
          <a:prstGeom prst="rect">
            <a:avLst/>
          </a:prstGeom>
          <a:noFill/>
        </p:spPr>
        <p:txBody>
          <a:bodyPr wrap="square" lIns="91429" tIns="45715" rIns="91429" bIns="45715" rtlCol="0">
            <a:spAutoFit/>
          </a:bodyPr>
          <a:lstStyle/>
          <a:p>
            <a:pPr marL="457146" indent="-457146">
              <a:buFont typeface="Arial"/>
              <a:buChar char="•"/>
            </a:pPr>
            <a:r>
              <a:rPr lang="en-US" sz="2800" dirty="0">
                <a:latin typeface="Tahoma" panose="020B0604030504040204" pitchFamily="34" charset="0"/>
                <a:ea typeface="Tahoma" panose="020B0604030504040204" pitchFamily="34" charset="0"/>
                <a:cs typeface="Tahoma" panose="020B0604030504040204" pitchFamily="34" charset="0"/>
              </a:rPr>
              <a:t>By the spring of 2016, the majority of 6</a:t>
            </a:r>
            <a:r>
              <a:rPr lang="en-US" sz="2800" baseline="30000" dirty="0">
                <a:latin typeface="Tahoma" panose="020B0604030504040204" pitchFamily="34" charset="0"/>
                <a:ea typeface="Tahoma" panose="020B0604030504040204" pitchFamily="34" charset="0"/>
                <a:cs typeface="Tahoma" panose="020B0604030504040204" pitchFamily="34" charset="0"/>
              </a:rPr>
              <a:t>th</a:t>
            </a:r>
            <a:r>
              <a:rPr lang="en-US" sz="2800" dirty="0">
                <a:latin typeface="Tahoma" panose="020B0604030504040204" pitchFamily="34" charset="0"/>
                <a:ea typeface="Tahoma" panose="020B0604030504040204" pitchFamily="34" charset="0"/>
                <a:cs typeface="Tahoma" panose="020B0604030504040204" pitchFamily="34" charset="0"/>
              </a:rPr>
              <a:t> -8</a:t>
            </a:r>
            <a:r>
              <a:rPr lang="en-US" sz="2800" baseline="30000" dirty="0">
                <a:latin typeface="Tahoma" panose="020B0604030504040204" pitchFamily="34" charset="0"/>
                <a:ea typeface="Tahoma" panose="020B0604030504040204" pitchFamily="34" charset="0"/>
                <a:cs typeface="Tahoma" panose="020B0604030504040204" pitchFamily="34" charset="0"/>
              </a:rPr>
              <a:t>th</a:t>
            </a:r>
            <a:r>
              <a:rPr lang="en-US" sz="2800" dirty="0">
                <a:latin typeface="Tahoma" panose="020B0604030504040204" pitchFamily="34" charset="0"/>
                <a:ea typeface="Tahoma" panose="020B0604030504040204" pitchFamily="34" charset="0"/>
                <a:cs typeface="Tahoma" panose="020B0604030504040204" pitchFamily="34" charset="0"/>
              </a:rPr>
              <a:t> grade students will increase at least one level of proficiency in scientific argumentation and explanation through focusing on NGSS practices of scientific writing by making a </a:t>
            </a:r>
            <a:r>
              <a:rPr lang="en-US" sz="2800" b="1" dirty="0">
                <a:latin typeface="Tahoma" panose="020B0604030504040204" pitchFamily="34" charset="0"/>
                <a:ea typeface="Tahoma" panose="020B0604030504040204" pitchFamily="34" charset="0"/>
                <a:cs typeface="Tahoma" panose="020B0604030504040204" pitchFamily="34" charset="0"/>
              </a:rPr>
              <a:t>claim</a:t>
            </a:r>
            <a:r>
              <a:rPr lang="en-US" sz="2800" dirty="0">
                <a:latin typeface="Tahoma" panose="020B0604030504040204" pitchFamily="34" charset="0"/>
                <a:ea typeface="Tahoma" panose="020B0604030504040204" pitchFamily="34" charset="0"/>
                <a:cs typeface="Tahoma" panose="020B0604030504040204" pitchFamily="34" charset="0"/>
              </a:rPr>
              <a:t>, providing </a:t>
            </a:r>
            <a:r>
              <a:rPr lang="en-US" sz="2800" b="1" dirty="0">
                <a:latin typeface="Tahoma" panose="020B0604030504040204" pitchFamily="34" charset="0"/>
                <a:ea typeface="Tahoma" panose="020B0604030504040204" pitchFamily="34" charset="0"/>
                <a:cs typeface="Tahoma" panose="020B0604030504040204" pitchFamily="34" charset="0"/>
              </a:rPr>
              <a:t>supporting evidence </a:t>
            </a:r>
            <a:r>
              <a:rPr lang="en-US" sz="2800" dirty="0">
                <a:latin typeface="Tahoma" panose="020B0604030504040204" pitchFamily="34" charset="0"/>
                <a:ea typeface="Tahoma" panose="020B0604030504040204" pitchFamily="34" charset="0"/>
                <a:cs typeface="Tahoma" panose="020B0604030504040204" pitchFamily="34" charset="0"/>
              </a:rPr>
              <a:t>and connecting evidence to </a:t>
            </a:r>
            <a:r>
              <a:rPr lang="en-US" sz="2800" b="1" dirty="0">
                <a:latin typeface="Tahoma" panose="020B0604030504040204" pitchFamily="34" charset="0"/>
                <a:ea typeface="Tahoma" panose="020B0604030504040204" pitchFamily="34" charset="0"/>
                <a:cs typeface="Tahoma" panose="020B0604030504040204" pitchFamily="34" charset="0"/>
              </a:rPr>
              <a:t>scientific reasoning </a:t>
            </a:r>
            <a:r>
              <a:rPr lang="en-US" sz="2800" dirty="0">
                <a:latin typeface="Tahoma" panose="020B0604030504040204" pitchFamily="34" charset="0"/>
                <a:ea typeface="Tahoma" panose="020B0604030504040204" pitchFamily="34" charset="0"/>
                <a:cs typeface="Tahoma" panose="020B0604030504040204" pitchFamily="34" charset="0"/>
              </a:rPr>
              <a:t>as measured by in class </a:t>
            </a:r>
            <a:r>
              <a:rPr lang="en-US" sz="2800" dirty="0" smtClean="0">
                <a:latin typeface="Tahoma" panose="020B0604030504040204" pitchFamily="34" charset="0"/>
                <a:ea typeface="Tahoma" panose="020B0604030504040204" pitchFamily="34" charset="0"/>
                <a:cs typeface="Tahoma" panose="020B0604030504040204" pitchFamily="34" charset="0"/>
              </a:rPr>
              <a:t>assessments</a:t>
            </a:r>
          </a:p>
          <a:p>
            <a:endParaRPr lang="en-US" sz="2800" dirty="0">
              <a:latin typeface="Tahoma" panose="020B0604030504040204" pitchFamily="34" charset="0"/>
              <a:ea typeface="Tahoma" panose="020B0604030504040204" pitchFamily="34" charset="0"/>
              <a:cs typeface="Tahoma" panose="020B0604030504040204" pitchFamily="34" charset="0"/>
            </a:endParaRPr>
          </a:p>
          <a:p>
            <a:pPr marL="457146" indent="-457146">
              <a:buFont typeface="Arial"/>
              <a:buChar char="•"/>
            </a:pPr>
            <a:r>
              <a:rPr lang="en-US" sz="2800" dirty="0">
                <a:latin typeface="Tahoma" panose="020B0604030504040204" pitchFamily="34" charset="0"/>
                <a:ea typeface="Tahoma" panose="020B0604030504040204" pitchFamily="34" charset="0"/>
                <a:cs typeface="Tahoma" panose="020B0604030504040204" pitchFamily="34" charset="0"/>
              </a:rPr>
              <a:t>Increase student articulation of </a:t>
            </a:r>
            <a:r>
              <a:rPr lang="en-US" sz="2800" b="1" dirty="0">
                <a:latin typeface="Tahoma" panose="020B0604030504040204" pitchFamily="34" charset="0"/>
                <a:ea typeface="Tahoma" panose="020B0604030504040204" pitchFamily="34" charset="0"/>
                <a:cs typeface="Tahoma" panose="020B0604030504040204" pitchFamily="34" charset="0"/>
              </a:rPr>
              <a:t>science concepts </a:t>
            </a:r>
            <a:r>
              <a:rPr lang="en-US" sz="2800" dirty="0">
                <a:latin typeface="Tahoma" panose="020B0604030504040204" pitchFamily="34" charset="0"/>
                <a:ea typeface="Tahoma" panose="020B0604030504040204" pitchFamily="34" charset="0"/>
                <a:cs typeface="Tahoma" panose="020B0604030504040204" pitchFamily="34" charset="0"/>
              </a:rPr>
              <a:t>and </a:t>
            </a:r>
            <a:r>
              <a:rPr lang="en-US" sz="2800" b="1" dirty="0">
                <a:latin typeface="Tahoma" panose="020B0604030504040204" pitchFamily="34" charset="0"/>
                <a:ea typeface="Tahoma" panose="020B0604030504040204" pitchFamily="34" charset="0"/>
                <a:cs typeface="Tahoma" panose="020B0604030504040204" pitchFamily="34" charset="0"/>
              </a:rPr>
              <a:t>vocabulary</a:t>
            </a:r>
            <a:r>
              <a:rPr lang="en-US" sz="2800" dirty="0">
                <a:latin typeface="Tahoma" panose="020B0604030504040204" pitchFamily="34" charset="0"/>
                <a:ea typeface="Tahoma" panose="020B0604030504040204" pitchFamily="34" charset="0"/>
                <a:cs typeface="Tahoma" panose="020B0604030504040204" pitchFamily="34" charset="0"/>
              </a:rPr>
              <a:t> in student writing and speaking</a:t>
            </a:r>
          </a:p>
        </p:txBody>
      </p:sp>
    </p:spTree>
    <p:extLst>
      <p:ext uri="{BB962C8B-B14F-4D97-AF65-F5344CB8AC3E}">
        <p14:creationId xmlns:p14="http://schemas.microsoft.com/office/powerpoint/2010/main" val="36411718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76092"/>
                </a:solidFill>
              </a:rPr>
              <a:t>Claim, Evidence &amp; Reasoning</a:t>
            </a:r>
            <a:endParaRPr lang="en-US" dirty="0">
              <a:solidFill>
                <a:srgbClr val="376092"/>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15372014"/>
              </p:ext>
            </p:extLst>
          </p:nvPr>
        </p:nvGraphicFramePr>
        <p:xfrm>
          <a:off x="503238" y="1812925"/>
          <a:ext cx="9051925" cy="51308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102</a:t>
            </a:fld>
            <a:endParaRPr lang="en-US"/>
          </a:p>
        </p:txBody>
      </p:sp>
    </p:spTree>
    <p:extLst>
      <p:ext uri="{BB962C8B-B14F-4D97-AF65-F5344CB8AC3E}">
        <p14:creationId xmlns:p14="http://schemas.microsoft.com/office/powerpoint/2010/main" val="21172849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76092"/>
                </a:solidFill>
              </a:rPr>
              <a:t>8</a:t>
            </a:r>
            <a:r>
              <a:rPr lang="en-US" baseline="30000" dirty="0" smtClean="0">
                <a:solidFill>
                  <a:srgbClr val="376092"/>
                </a:solidFill>
              </a:rPr>
              <a:t>th</a:t>
            </a:r>
            <a:r>
              <a:rPr lang="en-US" dirty="0" smtClean="0">
                <a:solidFill>
                  <a:srgbClr val="376092"/>
                </a:solidFill>
              </a:rPr>
              <a:t> Grade Stranded </a:t>
            </a:r>
            <a:r>
              <a:rPr lang="en-US" b="1" dirty="0" smtClean="0">
                <a:solidFill>
                  <a:srgbClr val="376092"/>
                </a:solidFill>
              </a:rPr>
              <a:t>Percent Below</a:t>
            </a:r>
            <a:endParaRPr lang="en-US" b="1" dirty="0">
              <a:solidFill>
                <a:srgbClr val="376092"/>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13798490"/>
              </p:ext>
            </p:extLst>
          </p:nvPr>
        </p:nvGraphicFramePr>
        <p:xfrm>
          <a:off x="503238" y="1812925"/>
          <a:ext cx="9051925" cy="51308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103</a:t>
            </a:fld>
            <a:endParaRPr lang="en-US"/>
          </a:p>
        </p:txBody>
      </p:sp>
    </p:spTree>
    <p:extLst>
      <p:ext uri="{BB962C8B-B14F-4D97-AF65-F5344CB8AC3E}">
        <p14:creationId xmlns:p14="http://schemas.microsoft.com/office/powerpoint/2010/main" val="26008658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l"/>
            <a:r>
              <a:rPr lang="en-US" b="1" dirty="0" smtClean="0">
                <a:solidFill>
                  <a:srgbClr val="376092"/>
                </a:solidFill>
              </a:rPr>
              <a:t>Action Item #1: Implement </a:t>
            </a:r>
            <a:r>
              <a:rPr lang="en-US" b="1" dirty="0">
                <a:solidFill>
                  <a:srgbClr val="376092"/>
                </a:solidFill>
              </a:rPr>
              <a:t>communication strategy that articulates the claim, evidence and reasoning</a:t>
            </a:r>
            <a:r>
              <a:rPr lang="en-US" dirty="0">
                <a:solidFill>
                  <a:srgbClr val="000000"/>
                </a:solidFill>
              </a:rPr>
              <a:t/>
            </a:r>
            <a:br>
              <a:rPr lang="en-US" dirty="0">
                <a:solidFill>
                  <a:srgbClr val="000000"/>
                </a:solidFill>
              </a:rPr>
            </a:br>
            <a:endParaRPr lang="en-US" dirty="0">
              <a:solidFill>
                <a:srgbClr val="000000"/>
              </a:solidFill>
            </a:endParaRPr>
          </a:p>
        </p:txBody>
      </p:sp>
      <p:sp>
        <p:nvSpPr>
          <p:cNvPr id="4" name="Content Placeholder 3"/>
          <p:cNvSpPr>
            <a:spLocks noGrp="1"/>
          </p:cNvSpPr>
          <p:nvPr>
            <p:ph idx="1"/>
          </p:nvPr>
        </p:nvSpPr>
        <p:spPr>
          <a:xfrm>
            <a:off x="569595" y="1017694"/>
            <a:ext cx="9052560" cy="5949315"/>
          </a:xfrm>
        </p:spPr>
        <p:txBody>
          <a:bodyPr/>
          <a:lstStyle/>
          <a:p>
            <a:pPr marL="0" indent="0">
              <a:buNone/>
            </a:pPr>
            <a:r>
              <a:rPr lang="en-US" sz="2700" dirty="0" smtClean="0"/>
              <a:t>Staff Collaboration:</a:t>
            </a:r>
          </a:p>
          <a:p>
            <a:r>
              <a:rPr lang="en-US" sz="2700" dirty="0" smtClean="0"/>
              <a:t>Learning Improvement Fridays</a:t>
            </a:r>
          </a:p>
          <a:p>
            <a:r>
              <a:rPr lang="en-US" sz="2700" dirty="0" smtClean="0"/>
              <a:t>Curriculum guide for all grades</a:t>
            </a:r>
          </a:p>
          <a:p>
            <a:endParaRPr lang="en-US" dirty="0"/>
          </a:p>
          <a:p>
            <a:pPr marL="0" indent="0">
              <a:buNone/>
            </a:pPr>
            <a:r>
              <a:rPr lang="en-US" sz="2700" dirty="0" smtClean="0"/>
              <a:t>Student Communication:</a:t>
            </a:r>
          </a:p>
          <a:p>
            <a:r>
              <a:rPr lang="en-US" sz="2700" dirty="0" smtClean="0"/>
              <a:t>Unpacking the rubric</a:t>
            </a:r>
          </a:p>
          <a:p>
            <a:r>
              <a:rPr lang="en-US" sz="2700" dirty="0" smtClean="0"/>
              <a:t>Student discourse</a:t>
            </a:r>
          </a:p>
          <a:p>
            <a:r>
              <a:rPr lang="en-US" sz="2700" dirty="0" smtClean="0"/>
              <a:t>Graphic organizers</a:t>
            </a:r>
            <a:endParaRPr lang="en-US" sz="2700" dirty="0"/>
          </a:p>
        </p:txBody>
      </p:sp>
      <p:sp>
        <p:nvSpPr>
          <p:cNvPr id="2" name="Slide Number Placeholder 1"/>
          <p:cNvSpPr>
            <a:spLocks noGrp="1"/>
          </p:cNvSpPr>
          <p:nvPr>
            <p:ph type="sldNum" sz="quarter" idx="12"/>
          </p:nvPr>
        </p:nvSpPr>
        <p:spPr/>
        <p:txBody>
          <a:bodyPr/>
          <a:lstStyle/>
          <a:p>
            <a:fld id="{B999F817-F5D2-4A26-96AD-1211DCAE6C1D}" type="slidenum">
              <a:rPr lang="en-US" smtClean="0"/>
              <a:pPr/>
              <a:t>104</a:t>
            </a:fld>
            <a:endParaRPr lang="en-US" dirty="0"/>
          </a:p>
        </p:txBody>
      </p:sp>
      <p:pic>
        <p:nvPicPr>
          <p:cNvPr id="4099" name="Picture 3" descr="C:\Users\09787\Dropbox\Heatherwood\2015-16\SOSR\SOSR Home Profile\pictures\science tea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8665" y="1376924"/>
            <a:ext cx="2985558" cy="212089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4100" name="Picture 4" descr="C:\Users\09787\Dropbox\Heatherwood\2015-16\SOSR\SOSR Home Profile\pictures\IMG_21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7334" y="3589866"/>
            <a:ext cx="2047874" cy="273049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7" name="Picture 6" descr="Screen Shot 2016-02-21 at 7.41.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0936" y="3589865"/>
            <a:ext cx="3064933" cy="2743202"/>
          </a:xfrm>
          <a:prstGeom prst="rect">
            <a:avLst/>
          </a:prstGeom>
          <a:ln>
            <a:solidFill>
              <a:srgbClr val="000000"/>
            </a:solidFill>
          </a:ln>
        </p:spPr>
      </p:pic>
    </p:spTree>
    <p:extLst>
      <p:ext uri="{BB962C8B-B14F-4D97-AF65-F5344CB8AC3E}">
        <p14:creationId xmlns:p14="http://schemas.microsoft.com/office/powerpoint/2010/main" val="23621379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438150"/>
            <a:ext cx="8964930" cy="1076566"/>
          </a:xfrm>
        </p:spPr>
        <p:txBody>
          <a:bodyPr>
            <a:normAutofit fontScale="90000"/>
          </a:bodyPr>
          <a:lstStyle/>
          <a:p>
            <a:pPr algn="l"/>
            <a:r>
              <a:rPr lang="en-US" b="1" dirty="0">
                <a:solidFill>
                  <a:srgbClr val="376092"/>
                </a:solidFill>
              </a:rPr>
              <a:t>Action Item #</a:t>
            </a:r>
            <a:r>
              <a:rPr lang="en-US" b="1" dirty="0" smtClean="0">
                <a:solidFill>
                  <a:srgbClr val="376092"/>
                </a:solidFill>
              </a:rPr>
              <a:t>1: </a:t>
            </a:r>
            <a:r>
              <a:rPr lang="en-US" b="1" dirty="0">
                <a:solidFill>
                  <a:srgbClr val="376092"/>
                </a:solidFill>
              </a:rPr>
              <a:t>Implement communication strategy that articulates the claim, evidence and reasoning</a:t>
            </a:r>
            <a:r>
              <a:rPr lang="en-US" dirty="0">
                <a:solidFill>
                  <a:srgbClr val="000000"/>
                </a:solidFill>
              </a:rPr>
              <a:t/>
            </a:r>
            <a:br>
              <a:rPr lang="en-US" dirty="0">
                <a:solidFill>
                  <a:srgbClr val="000000"/>
                </a:solidFill>
              </a:rPr>
            </a:br>
            <a:endParaRPr lang="en-US" dirty="0">
              <a:solidFill>
                <a:srgbClr val="376092"/>
              </a:solidFill>
            </a:endParaRPr>
          </a:p>
        </p:txBody>
      </p:sp>
      <p:pic>
        <p:nvPicPr>
          <p:cNvPr id="5" name="Content Placeholder 4" descr="Screen Shot 2016-02-21 at 7.42.00 PM.png"/>
          <p:cNvPicPr>
            <a:picLocks noGrp="1" noChangeAspect="1"/>
          </p:cNvPicPr>
          <p:nvPr>
            <p:ph idx="1"/>
          </p:nvPr>
        </p:nvPicPr>
        <p:blipFill>
          <a:blip r:embed="rId2">
            <a:extLst>
              <a:ext uri="{28A0092B-C50C-407E-A947-70E740481C1C}">
                <a14:useLocalDpi xmlns:a14="http://schemas.microsoft.com/office/drawing/2010/main" val="0"/>
              </a:ext>
            </a:extLst>
          </a:blip>
          <a:srcRect t="2703" b="2703"/>
          <a:stretch>
            <a:fillRect/>
          </a:stretch>
        </p:blipFill>
        <p:spPr>
          <a:xfrm>
            <a:off x="766246" y="1930429"/>
            <a:ext cx="3047987" cy="4013181"/>
          </a:xfrm>
          <a:ln>
            <a:solidFill>
              <a:srgbClr val="000000"/>
            </a:solidFill>
          </a:ln>
        </p:spPr>
      </p:pic>
      <p:sp>
        <p:nvSpPr>
          <p:cNvPr id="2" name="Slide Number Placeholder 1"/>
          <p:cNvSpPr>
            <a:spLocks noGrp="1"/>
          </p:cNvSpPr>
          <p:nvPr>
            <p:ph type="sldNum" sz="quarter" idx="12"/>
          </p:nvPr>
        </p:nvSpPr>
        <p:spPr/>
        <p:txBody>
          <a:bodyPr/>
          <a:lstStyle/>
          <a:p>
            <a:fld id="{B999F817-F5D2-4A26-96AD-1211DCAE6C1D}" type="slidenum">
              <a:rPr lang="en-US" smtClean="0"/>
              <a:pPr/>
              <a:t>105</a:t>
            </a:fld>
            <a:endParaRPr lang="en-US" dirty="0"/>
          </a:p>
        </p:txBody>
      </p:sp>
      <p:pic>
        <p:nvPicPr>
          <p:cNvPr id="6" name="Picture 5" descr="Screen Shot 2016-02-21 at 7.43.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37" y="1930400"/>
            <a:ext cx="2912496" cy="3979334"/>
          </a:xfrm>
          <a:prstGeom prst="rect">
            <a:avLst/>
          </a:prstGeom>
          <a:ln>
            <a:solidFill>
              <a:srgbClr val="000000"/>
            </a:solidFill>
          </a:ln>
        </p:spPr>
      </p:pic>
      <p:pic>
        <p:nvPicPr>
          <p:cNvPr id="7" name="Picture 6" descr="Screen Shot 2016-02-21 at 7.38.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166" y="1930401"/>
            <a:ext cx="2810935" cy="3982158"/>
          </a:xfrm>
          <a:prstGeom prst="rect">
            <a:avLst/>
          </a:prstGeom>
          <a:ln>
            <a:solidFill>
              <a:srgbClr val="000000"/>
            </a:solidFill>
          </a:ln>
        </p:spPr>
      </p:pic>
      <p:pic>
        <p:nvPicPr>
          <p:cNvPr id="6146" name="Picture 2" descr="C:\Users\09787\Desktop\Science Student Wo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550" y="1762125"/>
            <a:ext cx="6956268"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17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20" y="-1"/>
            <a:ext cx="9052560" cy="1507067"/>
          </a:xfrm>
        </p:spPr>
        <p:txBody>
          <a:bodyPr>
            <a:normAutofit fontScale="90000"/>
          </a:bodyPr>
          <a:lstStyle/>
          <a:p>
            <a:pPr algn="l"/>
            <a:r>
              <a:rPr lang="en-US" b="1" dirty="0" smtClean="0">
                <a:solidFill>
                  <a:srgbClr val="376092"/>
                </a:solidFill>
              </a:rPr>
              <a:t>Science Action Item #2</a:t>
            </a:r>
            <a:r>
              <a:rPr lang="en-US" dirty="0" smtClean="0">
                <a:solidFill>
                  <a:srgbClr val="376092"/>
                </a:solidFill>
              </a:rPr>
              <a:t>: Continued</a:t>
            </a:r>
            <a:r>
              <a:rPr lang="en-US" b="1" dirty="0" smtClean="0">
                <a:solidFill>
                  <a:srgbClr val="376092"/>
                </a:solidFill>
              </a:rPr>
              <a:t> </a:t>
            </a:r>
            <a:r>
              <a:rPr lang="en-US" dirty="0">
                <a:solidFill>
                  <a:srgbClr val="376092"/>
                </a:solidFill>
              </a:rPr>
              <a:t>implementation of strategies for </a:t>
            </a:r>
            <a:r>
              <a:rPr lang="en-US" b="1" dirty="0">
                <a:solidFill>
                  <a:srgbClr val="376092"/>
                </a:solidFill>
              </a:rPr>
              <a:t>comprehension and analysis </a:t>
            </a:r>
            <a:r>
              <a:rPr lang="en-US" dirty="0">
                <a:solidFill>
                  <a:srgbClr val="376092"/>
                </a:solidFill>
              </a:rPr>
              <a:t>(e.g. Cornell Notes, Marking the Text, Interactive Notebooks, Close Reading, </a:t>
            </a:r>
            <a:r>
              <a:rPr lang="en-US" dirty="0" err="1">
                <a:solidFill>
                  <a:srgbClr val="376092"/>
                </a:solidFill>
              </a:rPr>
              <a:t>Quickwrites</a:t>
            </a:r>
            <a:r>
              <a:rPr lang="en-US" dirty="0">
                <a:solidFill>
                  <a:srgbClr val="376092"/>
                </a:solidFill>
              </a:rPr>
              <a:t>, Think, Pair and Share and Fishbowl</a:t>
            </a:r>
            <a:r>
              <a:rPr lang="en-US" dirty="0" smtClean="0">
                <a:solidFill>
                  <a:srgbClr val="376092"/>
                </a:solidFill>
              </a:rPr>
              <a:t>)</a:t>
            </a:r>
            <a:endParaRPr lang="en-US" dirty="0">
              <a:solidFill>
                <a:srgbClr val="376092"/>
              </a:solidFill>
            </a:endParaRPr>
          </a:p>
        </p:txBody>
      </p:sp>
      <p:sp>
        <p:nvSpPr>
          <p:cNvPr id="2" name="Slide Number Placeholder 1"/>
          <p:cNvSpPr>
            <a:spLocks noGrp="1"/>
          </p:cNvSpPr>
          <p:nvPr>
            <p:ph type="sldNum" sz="quarter" idx="12"/>
          </p:nvPr>
        </p:nvSpPr>
        <p:spPr/>
        <p:txBody>
          <a:bodyPr/>
          <a:lstStyle/>
          <a:p>
            <a:fld id="{B999F817-F5D2-4A26-96AD-1211DCAE6C1D}" type="slidenum">
              <a:rPr lang="en-US" smtClean="0"/>
              <a:pPr/>
              <a:t>106</a:t>
            </a:fld>
            <a:endParaRPr lang="en-US" dirty="0"/>
          </a:p>
        </p:txBody>
      </p:sp>
      <p:pic>
        <p:nvPicPr>
          <p:cNvPr id="5124" name="Picture 4" descr="C:\Users\09787\Desktop\Science Notebook Colore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726" y="2366512"/>
            <a:ext cx="3688662" cy="384048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125" name="Picture 5" descr="C:\Users\09787\Desktop\Claim evidence impact 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297" y="2366512"/>
            <a:ext cx="4589506" cy="384048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6" name="Picture 4" descr="C:\Users\09787\Desktop\Science Notebook Colore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67" y="2366512"/>
            <a:ext cx="3688662" cy="384048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33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Collaborative Impact on Student Learning</a:t>
            </a:r>
            <a:endParaRPr lang="en-US" dirty="0"/>
          </a:p>
        </p:txBody>
      </p:sp>
      <p:sp>
        <p:nvSpPr>
          <p:cNvPr id="4" name="Content Placeholder 3"/>
          <p:cNvSpPr>
            <a:spLocks noGrp="1"/>
          </p:cNvSpPr>
          <p:nvPr>
            <p:ph idx="1"/>
          </p:nvPr>
        </p:nvSpPr>
        <p:spPr>
          <a:xfrm>
            <a:off x="419100" y="1386205"/>
            <a:ext cx="9052560" cy="5129425"/>
          </a:xfrm>
        </p:spPr>
        <p:txBody>
          <a:bodyPr/>
          <a:lstStyle/>
          <a:p>
            <a:r>
              <a:rPr lang="en-US" sz="2700" dirty="0"/>
              <a:t>Claim, Evidence &amp; Reasoning measured at all three grades.</a:t>
            </a:r>
          </a:p>
          <a:p>
            <a:r>
              <a:rPr lang="en-US" sz="2700" dirty="0"/>
              <a:t>Collaborative inquiry about instruction and support for students</a:t>
            </a:r>
          </a:p>
          <a:p>
            <a:r>
              <a:rPr lang="en-US" sz="2700" dirty="0"/>
              <a:t>Student articulation of explaining and evaluating scientific </a:t>
            </a:r>
            <a:r>
              <a:rPr lang="en-US" sz="2700" dirty="0" smtClean="0"/>
              <a:t>concepts</a:t>
            </a:r>
          </a:p>
          <a:p>
            <a:pPr lvl="1"/>
            <a:r>
              <a:rPr lang="en-US" sz="2200" dirty="0" smtClean="0">
                <a:latin typeface="Tahoma" panose="020B0604030504040204" pitchFamily="34" charset="0"/>
                <a:ea typeface="Tahoma" panose="020B0604030504040204" pitchFamily="34" charset="0"/>
                <a:cs typeface="Tahoma" panose="020B0604030504040204" pitchFamily="34" charset="0"/>
              </a:rPr>
              <a:t>Scientific principles</a:t>
            </a:r>
          </a:p>
          <a:p>
            <a:pPr lvl="1"/>
            <a:r>
              <a:rPr lang="en-US" sz="2200" dirty="0" smtClean="0">
                <a:latin typeface="Tahoma" panose="020B0604030504040204" pitchFamily="34" charset="0"/>
                <a:ea typeface="Tahoma" panose="020B0604030504040204" pitchFamily="34" charset="0"/>
                <a:cs typeface="Tahoma" panose="020B0604030504040204" pitchFamily="34" charset="0"/>
              </a:rPr>
              <a:t>Scientific vocabulary</a:t>
            </a:r>
            <a:endParaRPr lang="en-US" sz="2200" dirty="0">
              <a:latin typeface="Tahoma" panose="020B0604030504040204" pitchFamily="34" charset="0"/>
              <a:ea typeface="Tahoma" panose="020B0604030504040204" pitchFamily="34" charset="0"/>
              <a:cs typeface="Tahoma" panose="020B0604030504040204" pitchFamily="34" charset="0"/>
            </a:endParaRPr>
          </a:p>
          <a:p>
            <a:r>
              <a:rPr lang="en-US" sz="2700" dirty="0"/>
              <a:t>Increase emphasis on writing and increased </a:t>
            </a:r>
            <a:r>
              <a:rPr lang="en-US" sz="2700" dirty="0" smtClean="0"/>
              <a:t>rigor</a:t>
            </a:r>
          </a:p>
          <a:p>
            <a:pPr marL="382059" lvl="1" indent="-382059">
              <a:buFont typeface="Arial"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Consistent to Math, English Language in written explanations</a:t>
            </a:r>
          </a:p>
          <a:p>
            <a:endParaRPr lang="en-US" sz="2700" dirty="0" smtClean="0"/>
          </a:p>
          <a:p>
            <a:endParaRPr lang="en-US" sz="2700" dirty="0"/>
          </a:p>
        </p:txBody>
      </p:sp>
      <p:sp>
        <p:nvSpPr>
          <p:cNvPr id="2" name="Slide Number Placeholder 1"/>
          <p:cNvSpPr>
            <a:spLocks noGrp="1"/>
          </p:cNvSpPr>
          <p:nvPr>
            <p:ph type="sldNum" sz="quarter" idx="12"/>
          </p:nvPr>
        </p:nvSpPr>
        <p:spPr/>
        <p:txBody>
          <a:bodyPr/>
          <a:lstStyle/>
          <a:p>
            <a:fld id="{B999F817-F5D2-4A26-96AD-1211DCAE6C1D}" type="slidenum">
              <a:rPr lang="en-US" smtClean="0"/>
              <a:pPr/>
              <a:t>107</a:t>
            </a:fld>
            <a:endParaRPr lang="en-US" dirty="0"/>
          </a:p>
        </p:txBody>
      </p:sp>
    </p:spTree>
    <p:extLst>
      <p:ext uri="{BB962C8B-B14F-4D97-AF65-F5344CB8AC3E}">
        <p14:creationId xmlns:p14="http://schemas.microsoft.com/office/powerpoint/2010/main" val="23273573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Authentic Project-Based Learning</a:t>
            </a:r>
            <a:endParaRPr lang="en-US" dirty="0">
              <a:solidFill>
                <a:schemeClr val="tx1"/>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87EEC9-E961-4BBE-8C1B-4B072B37F491}" type="slidenum">
              <a:rPr lang="en-US" smtClean="0"/>
              <a:t>108</a:t>
            </a:fld>
            <a:endParaRPr lang="en-US"/>
          </a:p>
        </p:txBody>
      </p:sp>
      <p:pic>
        <p:nvPicPr>
          <p:cNvPr id="7" name="Picture 6" descr="IMG_22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266" y="1062568"/>
            <a:ext cx="3296355" cy="2472266"/>
          </a:xfrm>
          <a:prstGeom prst="rect">
            <a:avLst/>
          </a:prstGeom>
        </p:spPr>
      </p:pic>
      <p:pic>
        <p:nvPicPr>
          <p:cNvPr id="9" name="Picture 8" descr="IMG_22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166" y="3687233"/>
            <a:ext cx="3589865" cy="2692399"/>
          </a:xfrm>
          <a:prstGeom prst="rect">
            <a:avLst/>
          </a:prstGeom>
        </p:spPr>
      </p:pic>
      <p:pic>
        <p:nvPicPr>
          <p:cNvPr id="10" name="Picture 9" descr="IMG_224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867" y="973668"/>
            <a:ext cx="3499555" cy="2624666"/>
          </a:xfrm>
          <a:prstGeom prst="rect">
            <a:avLst/>
          </a:prstGeom>
        </p:spPr>
      </p:pic>
      <p:pic>
        <p:nvPicPr>
          <p:cNvPr id="11" name="Picture 10" descr="IMG_224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594" y="3716866"/>
            <a:ext cx="3499557" cy="2624668"/>
          </a:xfrm>
          <a:prstGeom prst="rect">
            <a:avLst/>
          </a:prstGeom>
        </p:spPr>
      </p:pic>
      <p:sp>
        <p:nvSpPr>
          <p:cNvPr id="3" name="TextBox 2"/>
          <p:cNvSpPr txBox="1"/>
          <p:nvPr/>
        </p:nvSpPr>
        <p:spPr>
          <a:xfrm>
            <a:off x="711200" y="6515100"/>
            <a:ext cx="8356975" cy="830997"/>
          </a:xfrm>
          <a:prstGeom prst="rect">
            <a:avLst/>
          </a:prstGeom>
          <a:noFill/>
        </p:spPr>
        <p:txBody>
          <a:bodyPr wrap="none" rtlCol="0">
            <a:sp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“Start with a problem that is authentic in the world </a:t>
            </a:r>
          </a:p>
          <a:p>
            <a:r>
              <a:rPr lang="en-US" sz="2400" dirty="0" smtClean="0">
                <a:latin typeface="Tahoma" panose="020B0604030504040204" pitchFamily="34" charset="0"/>
                <a:ea typeface="Tahoma" panose="020B0604030504040204" pitchFamily="34" charset="0"/>
                <a:cs typeface="Tahoma" panose="020B0604030504040204" pitchFamily="34" charset="0"/>
              </a:rPr>
              <a:t>and that students want to solve.” Jane </a:t>
            </a:r>
            <a:r>
              <a:rPr lang="en-US" sz="2400" dirty="0" err="1" smtClean="0">
                <a:latin typeface="Tahoma" panose="020B0604030504040204" pitchFamily="34" charset="0"/>
                <a:ea typeface="Tahoma" panose="020B0604030504040204" pitchFamily="34" charset="0"/>
                <a:cs typeface="Tahoma" panose="020B0604030504040204" pitchFamily="34" charset="0"/>
              </a:rPr>
              <a:t>Chadsey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Educurious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498606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 y="259082"/>
            <a:ext cx="8884920" cy="1209039"/>
          </a:xfrm>
        </p:spPr>
        <p:txBody>
          <a:bodyPr/>
          <a:lstStyle/>
          <a:p>
            <a:r>
              <a:rPr lang="en-US" dirty="0" smtClean="0"/>
              <a:t>Environmental Collage Project</a:t>
            </a:r>
            <a:endParaRPr lang="en-US" dirty="0"/>
          </a:p>
        </p:txBody>
      </p:sp>
      <p:sp>
        <p:nvSpPr>
          <p:cNvPr id="3" name="Subtitle 2"/>
          <p:cNvSpPr>
            <a:spLocks noGrp="1"/>
          </p:cNvSpPr>
          <p:nvPr>
            <p:ph type="subTitle" idx="1"/>
          </p:nvPr>
        </p:nvSpPr>
        <p:spPr>
          <a:xfrm>
            <a:off x="167640" y="1295400"/>
            <a:ext cx="9723120" cy="1899920"/>
          </a:xfrm>
        </p:spPr>
        <p:txBody>
          <a:bodyPr>
            <a:noAutofit/>
          </a:bodyPr>
          <a:lstStyle/>
          <a:p>
            <a:pPr marL="509412" indent="-509412" algn="l">
              <a:buFont typeface="Arial" panose="020B0604020202020204" pitchFamily="34" charset="0"/>
              <a:buChar char="•"/>
            </a:pPr>
            <a:r>
              <a:rPr lang="en-US" sz="3100" dirty="0">
                <a:solidFill>
                  <a:schemeClr val="tx1"/>
                </a:solidFill>
              </a:rPr>
              <a:t>Researched environmental issue</a:t>
            </a:r>
          </a:p>
          <a:p>
            <a:pPr marL="509412" indent="-509412" algn="l">
              <a:buFont typeface="Arial" panose="020B0604020202020204" pitchFamily="34" charset="0"/>
              <a:buChar char="•"/>
            </a:pPr>
            <a:r>
              <a:rPr lang="en-US" sz="3100" dirty="0">
                <a:solidFill>
                  <a:schemeClr val="tx1"/>
                </a:solidFill>
              </a:rPr>
              <a:t>Analyzed the environmental problem and solutions</a:t>
            </a:r>
          </a:p>
          <a:p>
            <a:pPr marL="509412" indent="-509412" algn="l">
              <a:buFont typeface="Arial" panose="020B0604020202020204" pitchFamily="34" charset="0"/>
              <a:buChar char="•"/>
            </a:pPr>
            <a:r>
              <a:rPr lang="en-US" sz="3100" dirty="0">
                <a:solidFill>
                  <a:schemeClr val="tx1"/>
                </a:solidFill>
              </a:rPr>
              <a:t>Communicated a message in a visual way</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20" r="-1020"/>
          <a:stretch/>
        </p:blipFill>
        <p:spPr>
          <a:xfrm>
            <a:off x="167641" y="3195320"/>
            <a:ext cx="4646863" cy="3590758"/>
          </a:xfrm>
          <a:prstGeom prst="rect">
            <a:avLst/>
          </a:prstGeom>
        </p:spPr>
      </p:pic>
      <p:pic>
        <p:nvPicPr>
          <p:cNvPr id="3075" name="Picture 3" descr="D:\03370\My Pictures\2016-02-25 Environmental Collage\Environmental Collage 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180" y="3368040"/>
            <a:ext cx="3017520" cy="42316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875711472"/>
              </p:ext>
            </p:extLst>
          </p:nvPr>
        </p:nvGraphicFramePr>
        <p:xfrm>
          <a:off x="7353700" y="3012705"/>
          <a:ext cx="2347361" cy="4586975"/>
        </p:xfrm>
        <a:graphic>
          <a:graphicData uri="http://schemas.openxmlformats.org/drawingml/2006/table">
            <a:tbl>
              <a:tblPr firstRow="1" bandRow="1">
                <a:tableStyleId>{5C22544A-7EE6-4342-B048-85BDC9FD1C3A}</a:tableStyleId>
              </a:tblPr>
              <a:tblGrid>
                <a:gridCol w="2347361">
                  <a:extLst>
                    <a:ext uri="{9D8B030D-6E8A-4147-A177-3AD203B41FA5}">
                      <a16:colId xmlns="" xmlns:a16="http://schemas.microsoft.com/office/drawing/2014/main" val="20000"/>
                    </a:ext>
                  </a:extLst>
                </a:gridCol>
              </a:tblGrid>
              <a:tr h="586422">
                <a:tc>
                  <a:txBody>
                    <a:bodyPr/>
                    <a:lstStyle/>
                    <a:p>
                      <a:r>
                        <a:rPr lang="en-US" sz="1050" dirty="0" smtClean="0"/>
                        <a:t>Environmental</a:t>
                      </a:r>
                      <a:r>
                        <a:rPr lang="en-US" sz="1050" baseline="0" dirty="0" smtClean="0"/>
                        <a:t> Issues</a:t>
                      </a:r>
                      <a:endParaRPr lang="en-US" sz="1050" dirty="0"/>
                    </a:p>
                  </a:txBody>
                  <a:tcPr marL="100584" marR="100584" marT="51816" marB="51816"/>
                </a:tc>
                <a:extLst>
                  <a:ext uri="{0D108BD9-81ED-4DB2-BD59-A6C34878D82A}">
                    <a16:rowId xmlns="" xmlns:a16="http://schemas.microsoft.com/office/drawing/2014/main" val="10000"/>
                  </a:ext>
                </a:extLst>
              </a:tr>
              <a:tr h="586422">
                <a:tc>
                  <a:txBody>
                    <a:bodyPr/>
                    <a:lstStyle/>
                    <a:p>
                      <a:r>
                        <a:rPr lang="en-US" sz="1050" dirty="0" smtClean="0"/>
                        <a:t>Population Growth</a:t>
                      </a:r>
                      <a:endParaRPr lang="en-US" sz="1050" dirty="0"/>
                    </a:p>
                  </a:txBody>
                  <a:tcPr marL="100584" marR="100584" marT="51816" marB="51816"/>
                </a:tc>
                <a:extLst>
                  <a:ext uri="{0D108BD9-81ED-4DB2-BD59-A6C34878D82A}">
                    <a16:rowId xmlns="" xmlns:a16="http://schemas.microsoft.com/office/drawing/2014/main" val="10001"/>
                  </a:ext>
                </a:extLst>
              </a:tr>
              <a:tr h="330973">
                <a:tc>
                  <a:txBody>
                    <a:bodyPr/>
                    <a:lstStyle/>
                    <a:p>
                      <a:r>
                        <a:rPr lang="en-US" sz="1050" dirty="0" smtClean="0"/>
                        <a:t>Global Warming</a:t>
                      </a:r>
                      <a:endParaRPr lang="en-US" sz="1050" dirty="0"/>
                    </a:p>
                  </a:txBody>
                  <a:tcPr marL="100584" marR="100584" marT="51816" marB="51816"/>
                </a:tc>
                <a:extLst>
                  <a:ext uri="{0D108BD9-81ED-4DB2-BD59-A6C34878D82A}">
                    <a16:rowId xmlns="" xmlns:a16="http://schemas.microsoft.com/office/drawing/2014/main" val="10002"/>
                  </a:ext>
                </a:extLst>
              </a:tr>
              <a:tr h="330973">
                <a:tc>
                  <a:txBody>
                    <a:bodyPr/>
                    <a:lstStyle/>
                    <a:p>
                      <a:r>
                        <a:rPr lang="en-US" sz="1050" dirty="0" smtClean="0"/>
                        <a:t>Deforestation</a:t>
                      </a:r>
                      <a:endParaRPr lang="en-US" sz="1050" dirty="0"/>
                    </a:p>
                  </a:txBody>
                  <a:tcPr marL="100584" marR="100584" marT="51816" marB="51816"/>
                </a:tc>
                <a:extLst>
                  <a:ext uri="{0D108BD9-81ED-4DB2-BD59-A6C34878D82A}">
                    <a16:rowId xmlns="" xmlns:a16="http://schemas.microsoft.com/office/drawing/2014/main" val="10003"/>
                  </a:ext>
                </a:extLst>
              </a:tr>
              <a:tr h="330973">
                <a:tc>
                  <a:txBody>
                    <a:bodyPr/>
                    <a:lstStyle/>
                    <a:p>
                      <a:r>
                        <a:rPr lang="en-US" sz="1050" dirty="0" smtClean="0"/>
                        <a:t>Over fishing</a:t>
                      </a:r>
                      <a:r>
                        <a:rPr lang="en-US" sz="1050" baseline="0" dirty="0" smtClean="0"/>
                        <a:t> </a:t>
                      </a:r>
                      <a:endParaRPr lang="en-US" sz="1050" dirty="0"/>
                    </a:p>
                  </a:txBody>
                  <a:tcPr marL="100584" marR="100584" marT="51816" marB="51816"/>
                </a:tc>
                <a:extLst>
                  <a:ext uri="{0D108BD9-81ED-4DB2-BD59-A6C34878D82A}">
                    <a16:rowId xmlns="" xmlns:a16="http://schemas.microsoft.com/office/drawing/2014/main" val="10004"/>
                  </a:ext>
                </a:extLst>
              </a:tr>
              <a:tr h="586422">
                <a:tc>
                  <a:txBody>
                    <a:bodyPr/>
                    <a:lstStyle/>
                    <a:p>
                      <a:r>
                        <a:rPr lang="en-US" sz="1050" dirty="0" smtClean="0"/>
                        <a:t>Ozone Layer</a:t>
                      </a:r>
                      <a:r>
                        <a:rPr lang="en-US" sz="1050" baseline="0" dirty="0" smtClean="0"/>
                        <a:t> Depletion</a:t>
                      </a:r>
                      <a:endParaRPr lang="en-US" sz="1050" dirty="0"/>
                    </a:p>
                  </a:txBody>
                  <a:tcPr marL="100584" marR="100584" marT="51816" marB="51816"/>
                </a:tc>
                <a:extLst>
                  <a:ext uri="{0D108BD9-81ED-4DB2-BD59-A6C34878D82A}">
                    <a16:rowId xmlns="" xmlns:a16="http://schemas.microsoft.com/office/drawing/2014/main" val="10005"/>
                  </a:ext>
                </a:extLst>
              </a:tr>
              <a:tr h="586422">
                <a:tc>
                  <a:txBody>
                    <a:bodyPr/>
                    <a:lstStyle/>
                    <a:p>
                      <a:r>
                        <a:rPr lang="en-US" sz="1050" dirty="0" smtClean="0"/>
                        <a:t>Ocean Acidification</a:t>
                      </a:r>
                      <a:endParaRPr lang="en-US" sz="1050" dirty="0"/>
                    </a:p>
                  </a:txBody>
                  <a:tcPr marL="100584" marR="100584" marT="51816" marB="51816"/>
                </a:tc>
                <a:extLst>
                  <a:ext uri="{0D108BD9-81ED-4DB2-BD59-A6C34878D82A}">
                    <a16:rowId xmlns="" xmlns:a16="http://schemas.microsoft.com/office/drawing/2014/main" val="10006"/>
                  </a:ext>
                </a:extLst>
              </a:tr>
              <a:tr h="586422">
                <a:tc>
                  <a:txBody>
                    <a:bodyPr/>
                    <a:lstStyle/>
                    <a:p>
                      <a:r>
                        <a:rPr lang="en-US" sz="1050" dirty="0" smtClean="0"/>
                        <a:t>Loss of Biodiversity</a:t>
                      </a:r>
                      <a:endParaRPr lang="en-US" sz="1050" dirty="0"/>
                    </a:p>
                  </a:txBody>
                  <a:tcPr marL="100584" marR="100584" marT="51816" marB="51816"/>
                </a:tc>
                <a:extLst>
                  <a:ext uri="{0D108BD9-81ED-4DB2-BD59-A6C34878D82A}">
                    <a16:rowId xmlns="" xmlns:a16="http://schemas.microsoft.com/office/drawing/2014/main" val="10007"/>
                  </a:ext>
                </a:extLst>
              </a:tr>
              <a:tr h="330973">
                <a:tc>
                  <a:txBody>
                    <a:bodyPr/>
                    <a:lstStyle/>
                    <a:p>
                      <a:r>
                        <a:rPr lang="en-US" sz="1050" dirty="0" smtClean="0"/>
                        <a:t>Lack of Water</a:t>
                      </a:r>
                    </a:p>
                  </a:txBody>
                  <a:tcPr marL="100584" marR="100584" marT="51816" marB="51816"/>
                </a:tc>
                <a:extLst>
                  <a:ext uri="{0D108BD9-81ED-4DB2-BD59-A6C34878D82A}">
                    <a16:rowId xmlns="" xmlns:a16="http://schemas.microsoft.com/office/drawing/2014/main" val="10008"/>
                  </a:ext>
                </a:extLst>
              </a:tr>
              <a:tr h="330973">
                <a:tc>
                  <a:txBody>
                    <a:bodyPr/>
                    <a:lstStyle/>
                    <a:p>
                      <a:r>
                        <a:rPr lang="en-US" sz="1050" dirty="0" smtClean="0"/>
                        <a:t>Pollution</a:t>
                      </a:r>
                    </a:p>
                  </a:txBody>
                  <a:tcPr marL="100584" marR="100584" marT="51816" marB="51816"/>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3099543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00"/>
                </a:solidFill>
              </a:rPr>
              <a:t>Challenges</a:t>
            </a:r>
            <a:endParaRPr lang="en-US" dirty="0">
              <a:solidFill>
                <a:srgbClr val="00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63589331"/>
              </p:ext>
            </p:extLst>
          </p:nvPr>
        </p:nvGraphicFramePr>
        <p:xfrm>
          <a:off x="502920" y="1143000"/>
          <a:ext cx="9098280" cy="5533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B999F817-F5D2-4A26-96AD-1211DCAE6C1D}" type="slidenum">
              <a:rPr lang="en-US" smtClean="0"/>
              <a:pPr/>
              <a:t>11</a:t>
            </a:fld>
            <a:endParaRPr lang="en-US" dirty="0"/>
          </a:p>
        </p:txBody>
      </p:sp>
    </p:spTree>
    <p:extLst>
      <p:ext uri="{BB962C8B-B14F-4D97-AF65-F5344CB8AC3E}">
        <p14:creationId xmlns:p14="http://schemas.microsoft.com/office/powerpoint/2010/main" val="28300366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 y="172722"/>
            <a:ext cx="9304020" cy="2418079"/>
          </a:xfrm>
        </p:spPr>
        <p:txBody>
          <a:bodyPr>
            <a:normAutofit/>
          </a:bodyPr>
          <a:lstStyle/>
          <a:p>
            <a:pPr marL="509412" indent="-509412"/>
            <a:r>
              <a:rPr lang="en-US" dirty="0" smtClean="0">
                <a:solidFill>
                  <a:schemeClr val="tx1"/>
                </a:solidFill>
              </a:rPr>
              <a:t>Collaboratively made the paper for the collage</a:t>
            </a:r>
          </a:p>
        </p:txBody>
      </p:sp>
      <p:pic>
        <p:nvPicPr>
          <p:cNvPr id="1026" name="Picture 2" descr="\\moefs01\moestaff\Coffman.Tamara.M\ART PROGRAM\Environmental Project\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3020" y="1322070"/>
            <a:ext cx="3755629" cy="31089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 y="1360805"/>
            <a:ext cx="3799840" cy="293624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6358" y="3895090"/>
            <a:ext cx="4023360" cy="3108960"/>
          </a:xfrm>
          <a:prstGeom prst="rect">
            <a:avLst/>
          </a:prstGeom>
        </p:spPr>
      </p:pic>
    </p:spTree>
    <p:extLst>
      <p:ext uri="{BB962C8B-B14F-4D97-AF65-F5344CB8AC3E}">
        <p14:creationId xmlns:p14="http://schemas.microsoft.com/office/powerpoint/2010/main" val="4102850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 y="3281680"/>
            <a:ext cx="8968740" cy="3920385"/>
          </a:xfrm>
        </p:spPr>
        <p:txBody>
          <a:bodyPr>
            <a:normAutofit/>
          </a:bodyPr>
          <a:lstStyle/>
          <a:p>
            <a:endParaRPr lang="en-US" dirty="0" smtClean="0">
              <a:solidFill>
                <a:schemeClr val="tx1"/>
              </a:solidFill>
            </a:endParaRPr>
          </a:p>
          <a:p>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 y="18181"/>
            <a:ext cx="5029200" cy="3713480"/>
          </a:xfrm>
          <a:prstGeom prst="rect">
            <a:avLst/>
          </a:prstGeom>
        </p:spPr>
      </p:pic>
      <p:sp>
        <p:nvSpPr>
          <p:cNvPr id="6" name="Rectangle 5"/>
          <p:cNvSpPr/>
          <p:nvPr/>
        </p:nvSpPr>
        <p:spPr>
          <a:xfrm>
            <a:off x="5909310" y="368869"/>
            <a:ext cx="3604260" cy="6981683"/>
          </a:xfrm>
          <a:prstGeom prst="rect">
            <a:avLst/>
          </a:prstGeom>
        </p:spPr>
        <p:txBody>
          <a:bodyPr wrap="square" lIns="101882" tIns="50941" rIns="101882" bIns="50941">
            <a:spAutoFit/>
          </a:bodyPr>
          <a:lstStyle/>
          <a:p>
            <a:pPr algn="ctr"/>
            <a:r>
              <a:rPr lang="en-US" sz="2000" b="1" dirty="0" smtClean="0">
                <a:latin typeface="Tahoma" panose="020B0604030504040204" pitchFamily="34" charset="0"/>
                <a:ea typeface="Tahoma" panose="020B0604030504040204" pitchFamily="34" charset="0"/>
                <a:cs typeface="Tahoma" panose="020B0604030504040204" pitchFamily="34" charset="0"/>
              </a:rPr>
              <a:t>Artist Statement</a:t>
            </a:r>
          </a:p>
          <a:p>
            <a:r>
              <a:rPr lang="en-US" sz="2000" dirty="0" smtClean="0">
                <a:latin typeface="Tahoma" panose="020B0604030504040204" pitchFamily="34" charset="0"/>
                <a:ea typeface="Tahoma" panose="020B0604030504040204" pitchFamily="34" charset="0"/>
                <a:cs typeface="Tahoma" panose="020B0604030504040204" pitchFamily="34" charset="0"/>
              </a:rPr>
              <a:t>My </a:t>
            </a:r>
            <a:r>
              <a:rPr lang="en-US" sz="2000" dirty="0">
                <a:latin typeface="Tahoma" panose="020B0604030504040204" pitchFamily="34" charset="0"/>
                <a:ea typeface="Tahoma" panose="020B0604030504040204" pitchFamily="34" charset="0"/>
                <a:cs typeface="Tahoma" panose="020B0604030504040204" pitchFamily="34" charset="0"/>
              </a:rPr>
              <a:t>art, “Tearing the Earth Apart,” is a metaphorical representation of how large, coal-spewing factories are ripping the earth to shreds.  I show the factory erupting with smoke that dirties the sky, and in the choking smog are pieces, torn from the trees in the background. This represents how if factories don’t stop releasing harmful chemicals into the air, nature might be completely torn apart.  I try to show that the only way to stop this collateral damage in its tracks is to shut down factories like the one pictured, to stop pollution for good. </a:t>
            </a:r>
          </a:p>
          <a:p>
            <a:r>
              <a:rPr lang="en-US" sz="2000" dirty="0" smtClean="0">
                <a:latin typeface="Tahoma" panose="020B0604030504040204" pitchFamily="34" charset="0"/>
                <a:ea typeface="Tahoma" panose="020B0604030504040204" pitchFamily="34" charset="0"/>
                <a:cs typeface="Tahoma" panose="020B0604030504040204" pitchFamily="34" charset="0"/>
              </a:rPr>
              <a:t>Emmaline </a:t>
            </a:r>
            <a:r>
              <a:rPr lang="en-US" sz="2000" dirty="0" err="1">
                <a:latin typeface="Tahoma" panose="020B0604030504040204" pitchFamily="34" charset="0"/>
                <a:ea typeface="Tahoma" panose="020B0604030504040204" pitchFamily="34" charset="0"/>
                <a:cs typeface="Tahoma" panose="020B0604030504040204" pitchFamily="34" charset="0"/>
              </a:rPr>
              <a:t>Shimmel</a:t>
            </a:r>
            <a:r>
              <a:rPr lang="en-US" sz="2000" dirty="0">
                <a:latin typeface="Tahoma" panose="020B0604030504040204" pitchFamily="34" charset="0"/>
                <a:ea typeface="Tahoma" panose="020B0604030504040204" pitchFamily="34" charset="0"/>
                <a:cs typeface="Tahoma" panose="020B0604030504040204" pitchFamily="34" charset="0"/>
              </a:rPr>
              <a:t> </a:t>
            </a:r>
          </a:p>
        </p:txBody>
      </p:sp>
      <p:sp>
        <p:nvSpPr>
          <p:cNvPr id="7" name="Rectangle 6"/>
          <p:cNvSpPr/>
          <p:nvPr/>
        </p:nvSpPr>
        <p:spPr>
          <a:xfrm>
            <a:off x="167640" y="4005215"/>
            <a:ext cx="5951220" cy="2672811"/>
          </a:xfrm>
          <a:prstGeom prst="rect">
            <a:avLst/>
          </a:prstGeom>
        </p:spPr>
        <p:txBody>
          <a:bodyPr wrap="square" lIns="101882" tIns="50941" rIns="101882" bIns="50941">
            <a:spAutoFit/>
          </a:bodyPr>
          <a:lstStyle/>
          <a:p>
            <a:pPr marL="509412" indent="-509412">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Solicited an emotional response in the viewer (Artists Statement)</a:t>
            </a:r>
          </a:p>
          <a:p>
            <a:pPr marL="509412" indent="-509412">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Revised artist statements, evaluated their own work and that of a peer</a:t>
            </a:r>
          </a:p>
          <a:p>
            <a:endParaRPr lang="en-US" dirty="0" smtClean="0">
              <a:solidFill>
                <a:schemeClr val="tx1"/>
              </a:solidFill>
            </a:endParaRPr>
          </a:p>
        </p:txBody>
      </p:sp>
    </p:spTree>
    <p:extLst>
      <p:ext uri="{BB962C8B-B14F-4D97-AF65-F5344CB8AC3E}">
        <p14:creationId xmlns:p14="http://schemas.microsoft.com/office/powerpoint/2010/main" val="6232511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167640" y="-172720"/>
            <a:ext cx="10226040" cy="8204200"/>
          </a:xfrm>
          <a:prstGeom prst="rect">
            <a:avLst/>
          </a:prstGeom>
          <a:effectLst>
            <a:glow rad="127000">
              <a:schemeClr val="accent1">
                <a:alpha val="18000"/>
              </a:schemeClr>
            </a:glow>
            <a:outerShdw blurRad="50800" dist="50800" dir="5400000" algn="ctr" rotWithShape="0">
              <a:srgbClr val="000000">
                <a:alpha val="0"/>
              </a:srgbClr>
            </a:outerShdw>
            <a:reflection stA="37000" endPos="65000" dist="50800" dir="5400000" sy="-100000" algn="bl" rotWithShape="0"/>
          </a:effectLst>
        </p:spPr>
      </p:pic>
      <p:sp>
        <p:nvSpPr>
          <p:cNvPr id="4" name="Rectangle 3"/>
          <p:cNvSpPr/>
          <p:nvPr/>
        </p:nvSpPr>
        <p:spPr>
          <a:xfrm>
            <a:off x="1089660" y="2735116"/>
            <a:ext cx="8214360" cy="4180916"/>
          </a:xfrm>
          <a:prstGeom prst="rect">
            <a:avLst/>
          </a:prstGeom>
        </p:spPr>
        <p:txBody>
          <a:bodyPr wrap="square" lIns="101882" tIns="50941" rIns="101882" bIns="50941">
            <a:spAutoFit/>
          </a:bodyPr>
          <a:lstStyle/>
          <a:p>
            <a:pPr algn="ctr"/>
            <a:r>
              <a:rPr lang="en-US" sz="5300" b="1" dirty="0">
                <a:solidFill>
                  <a:schemeClr val="bg1"/>
                </a:solidFill>
              </a:rPr>
              <a:t>“Using Writing, Science and Art to engage in problem solving and collaboration to promote global citizenship</a:t>
            </a:r>
            <a:r>
              <a:rPr lang="en-US" sz="3100" b="1" dirty="0">
                <a:solidFill>
                  <a:schemeClr val="bg1"/>
                </a:solidFill>
              </a:rPr>
              <a:t>”</a:t>
            </a:r>
          </a:p>
        </p:txBody>
      </p:sp>
    </p:spTree>
    <p:extLst>
      <p:ext uri="{BB962C8B-B14F-4D97-AF65-F5344CB8AC3E}">
        <p14:creationId xmlns:p14="http://schemas.microsoft.com/office/powerpoint/2010/main" val="37062207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553720" y="867410"/>
            <a:ext cx="9052560" cy="6130290"/>
          </a:xfrm>
        </p:spPr>
        <p:txBody>
          <a:bodyPr/>
          <a:lstStyle/>
          <a:p>
            <a:r>
              <a:rPr lang="en-US" sz="2800" dirty="0" smtClean="0"/>
              <a:t>8 Hours of Security</a:t>
            </a:r>
          </a:p>
          <a:p>
            <a:pPr marL="0" indent="0">
              <a:buNone/>
            </a:pPr>
            <a:endParaRPr lang="en-US" sz="2800" dirty="0" smtClean="0"/>
          </a:p>
          <a:p>
            <a:pPr marL="0" indent="0">
              <a:buNone/>
            </a:pPr>
            <a:endParaRPr lang="en-US" sz="2800" dirty="0" smtClean="0"/>
          </a:p>
          <a:p>
            <a:pPr marL="0" indent="0">
              <a:buNone/>
            </a:pPr>
            <a:endParaRPr lang="en-US" sz="2800" dirty="0" smtClean="0"/>
          </a:p>
          <a:p>
            <a:r>
              <a:rPr lang="en-US" sz="2800" dirty="0" smtClean="0"/>
              <a:t>Collaboration for calibration &amp; scoring of common </a:t>
            </a:r>
            <a:r>
              <a:rPr lang="en-US" sz="2800" dirty="0"/>
              <a:t>a</a:t>
            </a:r>
            <a:r>
              <a:rPr lang="en-US" sz="2800" dirty="0" smtClean="0"/>
              <a:t>ssessments</a:t>
            </a:r>
          </a:p>
          <a:p>
            <a:r>
              <a:rPr lang="en-US" sz="2800" dirty="0" smtClean="0"/>
              <a:t>Investment in STEM </a:t>
            </a:r>
          </a:p>
          <a:p>
            <a:pPr lvl="1"/>
            <a:r>
              <a:rPr lang="en-US" sz="2800" dirty="0" smtClean="0">
                <a:latin typeface="Tahoma" panose="020B0604030504040204" pitchFamily="34" charset="0"/>
                <a:ea typeface="Tahoma" panose="020B0604030504040204" pitchFamily="34" charset="0"/>
                <a:cs typeface="Tahoma" panose="020B0604030504040204" pitchFamily="34" charset="0"/>
              </a:rPr>
              <a:t>Computers for Robotics</a:t>
            </a:r>
          </a:p>
          <a:p>
            <a:pPr lvl="1"/>
            <a:r>
              <a:rPr lang="en-US" sz="2800" dirty="0" smtClean="0">
                <a:latin typeface="Tahoma" panose="020B0604030504040204" pitchFamily="34" charset="0"/>
                <a:ea typeface="Tahoma" panose="020B0604030504040204" pitchFamily="34" charset="0"/>
                <a:cs typeface="Tahoma" panose="020B0604030504040204" pitchFamily="34" charset="0"/>
              </a:rPr>
              <a:t>PD for Project Based Learning for Math</a:t>
            </a:r>
          </a:p>
          <a:p>
            <a:pPr lvl="1"/>
            <a:r>
              <a:rPr lang="en-US" sz="2800" dirty="0" smtClean="0">
                <a:latin typeface="Tahoma" panose="020B0604030504040204" pitchFamily="34" charset="0"/>
                <a:ea typeface="Tahoma" panose="020B0604030504040204" pitchFamily="34" charset="0"/>
                <a:cs typeface="Tahoma" panose="020B0604030504040204" pitchFamily="34" charset="0"/>
              </a:rPr>
              <a:t>Expanded offerings for STEM courses</a:t>
            </a:r>
          </a:p>
          <a:p>
            <a:r>
              <a:rPr lang="en-US" sz="2800" dirty="0" smtClean="0"/>
              <a:t>Literacy Support (Summer Reading program)</a:t>
            </a:r>
            <a:endParaRPr lang="en-US" sz="28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113</a:t>
            </a:fld>
            <a:endParaRPr lang="en-US"/>
          </a:p>
        </p:txBody>
      </p:sp>
      <p:pic>
        <p:nvPicPr>
          <p:cNvPr id="6" name="Content Placeholder 5" descr="IMG_2231.jpg"/>
          <p:cNvPicPr>
            <a:picLocks noGrp="1" noChangeAspect="1"/>
          </p:cNvPicPr>
          <p:nvPr/>
        </p:nvPicPr>
        <p:blipFill>
          <a:blip r:embed="rId2" cstate="print">
            <a:extLst>
              <a:ext uri="{28A0092B-C50C-407E-A947-70E740481C1C}">
                <a14:useLocalDpi xmlns:a14="http://schemas.microsoft.com/office/drawing/2010/main" val="0"/>
              </a:ext>
            </a:extLst>
          </a:blip>
          <a:srcRect t="28744" b="28744"/>
          <a:stretch>
            <a:fillRect/>
          </a:stretch>
        </p:blipFill>
        <p:spPr>
          <a:xfrm>
            <a:off x="5387744" y="1076566"/>
            <a:ext cx="2829291" cy="1603153"/>
          </a:xfrm>
          <a:prstGeom prst="rect">
            <a:avLst/>
          </a:prstGeom>
        </p:spPr>
      </p:pic>
    </p:spTree>
    <p:extLst>
      <p:ext uri="{BB962C8B-B14F-4D97-AF65-F5344CB8AC3E}">
        <p14:creationId xmlns:p14="http://schemas.microsoft.com/office/powerpoint/2010/main" val="423341537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Supports</a:t>
            </a:r>
            <a:endParaRPr lang="en-US" dirty="0"/>
          </a:p>
        </p:txBody>
      </p:sp>
      <p:sp>
        <p:nvSpPr>
          <p:cNvPr id="3" name="Content Placeholder 2"/>
          <p:cNvSpPr>
            <a:spLocks noGrp="1"/>
          </p:cNvSpPr>
          <p:nvPr>
            <p:ph idx="1"/>
          </p:nvPr>
        </p:nvSpPr>
        <p:spPr>
          <a:xfrm>
            <a:off x="528320" y="1038859"/>
            <a:ext cx="9052560" cy="5904865"/>
          </a:xfrm>
        </p:spPr>
        <p:txBody>
          <a:bodyPr/>
          <a:lstStyle/>
          <a:p>
            <a:pPr marL="0" indent="0">
              <a:buNone/>
            </a:pPr>
            <a:r>
              <a:rPr lang="en-US" sz="2400" b="1" dirty="0" smtClean="0"/>
              <a:t>Professional Development Support: </a:t>
            </a:r>
            <a:r>
              <a:rPr lang="en-US" sz="2400" dirty="0" smtClean="0"/>
              <a:t>(Criteria 5)</a:t>
            </a:r>
          </a:p>
          <a:p>
            <a:r>
              <a:rPr lang="en-US" sz="2400" dirty="0" smtClean="0"/>
              <a:t>Continue support for collaboration</a:t>
            </a:r>
          </a:p>
          <a:p>
            <a:r>
              <a:rPr lang="en-US" sz="2400" dirty="0" smtClean="0"/>
              <a:t>Continued PD in areas of working with diverse learners and grading practices</a:t>
            </a:r>
            <a:endParaRPr lang="en-US" sz="2800" dirty="0" smtClean="0"/>
          </a:p>
          <a:p>
            <a:pPr marL="0" indent="0">
              <a:buNone/>
            </a:pPr>
            <a:r>
              <a:rPr lang="en-US" sz="2400" b="1" dirty="0" smtClean="0"/>
              <a:t>Equity and Access for Students</a:t>
            </a:r>
            <a:r>
              <a:rPr lang="en-US" sz="2400" dirty="0" smtClean="0"/>
              <a:t>: (Criteria 8)</a:t>
            </a:r>
          </a:p>
          <a:p>
            <a:r>
              <a:rPr lang="en-US" sz="2400" dirty="0" smtClean="0"/>
              <a:t>Multiple points of entry into Challenging Pathways and supports </a:t>
            </a:r>
          </a:p>
          <a:p>
            <a:r>
              <a:rPr lang="en-US" sz="2400" dirty="0" smtClean="0"/>
              <a:t>Opportunities for </a:t>
            </a:r>
            <a:r>
              <a:rPr lang="en-US" sz="2400" b="1" dirty="0" smtClean="0"/>
              <a:t>all</a:t>
            </a:r>
            <a:r>
              <a:rPr lang="en-US" sz="2400" dirty="0" smtClean="0"/>
              <a:t> to earn high school credit </a:t>
            </a:r>
          </a:p>
          <a:p>
            <a:r>
              <a:rPr lang="en-US" sz="2400" dirty="0" smtClean="0"/>
              <a:t>Support for after school programs to engage students academically</a:t>
            </a:r>
          </a:p>
          <a:p>
            <a:pPr marL="0" indent="0">
              <a:buNone/>
            </a:pPr>
            <a:r>
              <a:rPr lang="en-US" sz="2400" b="1" dirty="0" smtClean="0"/>
              <a:t>Facilities &amp; Maintenance Review: </a:t>
            </a:r>
            <a:r>
              <a:rPr lang="en-US" sz="2400" dirty="0" smtClean="0"/>
              <a:t>(Criteria 2 &amp; 6)</a:t>
            </a:r>
          </a:p>
          <a:p>
            <a:r>
              <a:rPr lang="en-US" sz="2400" dirty="0" smtClean="0"/>
              <a:t>Security concerns with front entry and stairs</a:t>
            </a:r>
          </a:p>
          <a:p>
            <a:r>
              <a:rPr lang="en-US" sz="2400" dirty="0" smtClean="0"/>
              <a:t>Office and classroom spaces need to be repurposed</a:t>
            </a:r>
            <a:endParaRPr lang="en-US" sz="24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114</a:t>
            </a:fld>
            <a:endParaRPr lang="en-US"/>
          </a:p>
        </p:txBody>
      </p:sp>
    </p:spTree>
    <p:extLst>
      <p:ext uri="{BB962C8B-B14F-4D97-AF65-F5344CB8AC3E}">
        <p14:creationId xmlns:p14="http://schemas.microsoft.com/office/powerpoint/2010/main" val="233432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Discipline Data: In-School Suspension</a:t>
            </a:r>
            <a:endParaRPr lang="en-US" dirty="0">
              <a:solidFill>
                <a:srgbClr val="000000"/>
              </a:solidFill>
            </a:endParaRPr>
          </a:p>
        </p:txBody>
      </p:sp>
      <p:sp>
        <p:nvSpPr>
          <p:cNvPr id="3" name="Footer Placeholder 2"/>
          <p:cNvSpPr>
            <a:spLocks noGrp="1"/>
          </p:cNvSpPr>
          <p:nvPr>
            <p:ph type="ftr" sz="quarter" idx="3"/>
          </p:nvPr>
        </p:nvSpPr>
        <p:spPr/>
        <p:txBody>
          <a:bodyPr/>
          <a:lstStyle/>
          <a:p>
            <a:r>
              <a:rPr lang="en-US" dirty="0"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B999F817-F5D2-4A26-96AD-1211DCAE6C1D}" type="slidenum">
              <a:rPr lang="en-US" smtClean="0">
                <a:solidFill>
                  <a:prstClr val="black">
                    <a:tint val="75000"/>
                  </a:prstClr>
                </a:solidFill>
              </a:rPr>
              <a:pPr/>
              <a:t>12</a:t>
            </a:fld>
            <a:endParaRPr lang="en-US" dirty="0">
              <a:solidFill>
                <a:prstClr val="black">
                  <a:tint val="75000"/>
                </a:prstClr>
              </a:solidFill>
            </a:endParaRPr>
          </a:p>
        </p:txBody>
      </p:sp>
      <p:pic>
        <p:nvPicPr>
          <p:cNvPr id="9218"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52"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776"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52" y="4014216"/>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5776" y="4014216"/>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nut 8"/>
          <p:cNvSpPr/>
          <p:nvPr/>
        </p:nvSpPr>
        <p:spPr>
          <a:xfrm>
            <a:off x="3445933" y="30649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0" name="Donut 9"/>
          <p:cNvSpPr/>
          <p:nvPr/>
        </p:nvSpPr>
        <p:spPr>
          <a:xfrm>
            <a:off x="3445933" y="61256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extLst>
      <p:ext uri="{BB962C8B-B14F-4D97-AF65-F5344CB8AC3E}">
        <p14:creationId xmlns:p14="http://schemas.microsoft.com/office/powerpoint/2010/main" val="3350395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solidFill>
                  <a:prstClr val="black">
                    <a:tint val="75000"/>
                  </a:prstClr>
                </a:solidFill>
              </a:rPr>
              <a:pPr/>
              <a:t>13</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smtClean="0">
                <a:solidFill>
                  <a:srgbClr val="1F497D"/>
                </a:solidFill>
              </a:rPr>
              <a:t>Discipline Data: Discretionary Suspension &amp; Expulsion</a:t>
            </a:r>
            <a:endParaRPr lang="en-US" dirty="0">
              <a:solidFill>
                <a:srgbClr val="1F497D"/>
              </a:solidFill>
            </a:endParaRPr>
          </a:p>
        </p:txBody>
      </p:sp>
      <p:pic>
        <p:nvPicPr>
          <p:cNvPr id="12290"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52"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776"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52" y="4014216"/>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5776" y="4014216"/>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nut 7"/>
          <p:cNvSpPr/>
          <p:nvPr/>
        </p:nvSpPr>
        <p:spPr>
          <a:xfrm>
            <a:off x="3445933" y="30395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9" name="Donut 8"/>
          <p:cNvSpPr/>
          <p:nvPr/>
        </p:nvSpPr>
        <p:spPr>
          <a:xfrm>
            <a:off x="3445933" y="62145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extLst>
      <p:ext uri="{BB962C8B-B14F-4D97-AF65-F5344CB8AC3E}">
        <p14:creationId xmlns:p14="http://schemas.microsoft.com/office/powerpoint/2010/main" val="1781672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Discipline Data: Non-Discretionary </a:t>
            </a:r>
            <a:br>
              <a:rPr lang="en-US" dirty="0" smtClean="0">
                <a:solidFill>
                  <a:srgbClr val="1F497D"/>
                </a:solidFill>
              </a:rPr>
            </a:br>
            <a:r>
              <a:rPr lang="en-US" dirty="0" smtClean="0">
                <a:solidFill>
                  <a:srgbClr val="1F497D"/>
                </a:solidFill>
              </a:rPr>
              <a:t>Suspension &amp; Expulsion</a:t>
            </a:r>
            <a:endParaRPr lang="en-US" dirty="0">
              <a:solidFill>
                <a:srgbClr val="1F497D"/>
              </a:solidFill>
            </a:endParaRPr>
          </a:p>
        </p:txBody>
      </p:sp>
      <p:sp>
        <p:nvSpPr>
          <p:cNvPr id="3" name="Footer Placeholder 2"/>
          <p:cNvSpPr>
            <a:spLocks noGrp="1"/>
          </p:cNvSpPr>
          <p:nvPr>
            <p:ph type="ftr" sz="quarter" idx="3"/>
          </p:nvPr>
        </p:nvSpPr>
        <p:spPr/>
        <p:txBody>
          <a:bodyPr/>
          <a:lstStyle/>
          <a:p>
            <a:r>
              <a:rPr lang="en-US" dirty="0"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B999F817-F5D2-4A26-96AD-1211DCAE6C1D}" type="slidenum">
              <a:rPr lang="en-US" smtClean="0">
                <a:solidFill>
                  <a:prstClr val="black">
                    <a:tint val="75000"/>
                  </a:prstClr>
                </a:solidFill>
              </a:rPr>
              <a:pPr/>
              <a:t>14</a:t>
            </a:fld>
            <a:endParaRPr lang="en-US" dirty="0">
              <a:solidFill>
                <a:prstClr val="black">
                  <a:tint val="75000"/>
                </a:prstClr>
              </a:solidFill>
            </a:endParaRPr>
          </a:p>
        </p:txBody>
      </p:sp>
      <p:pic>
        <p:nvPicPr>
          <p:cNvPr id="13314"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52"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776"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52" y="4014216"/>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5776" y="4014216"/>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nut 8"/>
          <p:cNvSpPr/>
          <p:nvPr/>
        </p:nvSpPr>
        <p:spPr>
          <a:xfrm>
            <a:off x="3407833" y="30649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0" name="Donut 9"/>
          <p:cNvSpPr/>
          <p:nvPr/>
        </p:nvSpPr>
        <p:spPr>
          <a:xfrm>
            <a:off x="3445933" y="62399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extLst>
      <p:ext uri="{BB962C8B-B14F-4D97-AF65-F5344CB8AC3E}">
        <p14:creationId xmlns:p14="http://schemas.microsoft.com/office/powerpoint/2010/main" val="1527238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Discipline Data: Suspension &amp; Expulsion</a:t>
            </a:r>
            <a:endParaRPr lang="en-US" dirty="0">
              <a:solidFill>
                <a:srgbClr val="1F497D"/>
              </a:solidFill>
            </a:endParaRPr>
          </a:p>
        </p:txBody>
      </p:sp>
      <p:sp>
        <p:nvSpPr>
          <p:cNvPr id="3" name="Footer Placeholder 2"/>
          <p:cNvSpPr>
            <a:spLocks noGrp="1"/>
          </p:cNvSpPr>
          <p:nvPr>
            <p:ph type="ftr" sz="quarter" idx="3"/>
          </p:nvPr>
        </p:nvSpPr>
        <p:spPr/>
        <p:txBody>
          <a:bodyPr/>
          <a:lstStyle/>
          <a:p>
            <a:r>
              <a:rPr lang="en-US" dirty="0"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B999F817-F5D2-4A26-96AD-1211DCAE6C1D}" type="slidenum">
              <a:rPr lang="en-US" smtClean="0">
                <a:solidFill>
                  <a:prstClr val="black">
                    <a:tint val="75000"/>
                  </a:prstClr>
                </a:solidFill>
              </a:rPr>
              <a:pPr/>
              <a:t>15</a:t>
            </a:fld>
            <a:endParaRPr lang="en-US" dirty="0">
              <a:solidFill>
                <a:prstClr val="black">
                  <a:tint val="75000"/>
                </a:prstClr>
              </a:solidFill>
            </a:endParaRPr>
          </a:p>
        </p:txBody>
      </p:sp>
      <p:pic>
        <p:nvPicPr>
          <p:cNvPr id="11266"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52"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776"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52" y="4014216"/>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5776" y="4014216"/>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nut 8"/>
          <p:cNvSpPr/>
          <p:nvPr/>
        </p:nvSpPr>
        <p:spPr>
          <a:xfrm>
            <a:off x="3445933" y="30649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0" name="Donut 9"/>
          <p:cNvSpPr/>
          <p:nvPr/>
        </p:nvSpPr>
        <p:spPr>
          <a:xfrm>
            <a:off x="3445933" y="61637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extLst>
      <p:ext uri="{BB962C8B-B14F-4D97-AF65-F5344CB8AC3E}">
        <p14:creationId xmlns:p14="http://schemas.microsoft.com/office/powerpoint/2010/main" val="2931407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solidFill>
                  <a:srgbClr val="1F497D"/>
                </a:solidFill>
              </a:rPr>
              <a:t>Attendance Data</a:t>
            </a:r>
            <a:endParaRPr lang="en-US" dirty="0">
              <a:solidFill>
                <a:srgbClr val="1F497D"/>
              </a:solidFill>
            </a:endParaRPr>
          </a:p>
        </p:txBody>
      </p:sp>
      <p:sp>
        <p:nvSpPr>
          <p:cNvPr id="4" name="Slide Number Placeholder 3"/>
          <p:cNvSpPr>
            <a:spLocks noGrp="1"/>
          </p:cNvSpPr>
          <p:nvPr>
            <p:ph type="sldNum" sz="quarter" idx="4"/>
          </p:nvPr>
        </p:nvSpPr>
        <p:spPr/>
        <p:txBody>
          <a:bodyPr/>
          <a:lstStyle/>
          <a:p>
            <a:fld id="{B999F817-F5D2-4A26-96AD-1211DCAE6C1D}" type="slidenum">
              <a:rPr lang="en-US" smtClean="0">
                <a:solidFill>
                  <a:prstClr val="black">
                    <a:tint val="75000"/>
                  </a:prstClr>
                </a:solidFill>
              </a:rPr>
              <a:pPr/>
              <a:t>16</a:t>
            </a:fld>
            <a:endParaRPr lang="en-US" dirty="0">
              <a:solidFill>
                <a:prstClr val="black">
                  <a:tint val="75000"/>
                </a:prstClr>
              </a:solidFill>
            </a:endParaRPr>
          </a:p>
        </p:txBody>
      </p:sp>
      <p:pic>
        <p:nvPicPr>
          <p:cNvPr id="14338"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52" y="1024128"/>
            <a:ext cx="4645152" cy="2779776"/>
          </a:xfrm>
          <a:prstGeom prst="rect">
            <a:avLst/>
          </a:prstGeom>
          <a:solidFill>
            <a:schemeClr val="bg1"/>
          </a:solidFill>
          <a:ln w="9525">
            <a:solidFill>
              <a:schemeClr val="bg1">
                <a:lumMod val="50000"/>
              </a:schemeClr>
            </a:solidFill>
            <a:miter lim="800000"/>
            <a:headEnd/>
            <a:tailEnd/>
          </a:ln>
          <a:effectLst/>
          <a:extLst/>
        </p:spPr>
      </p:pic>
      <p:pic>
        <p:nvPicPr>
          <p:cNvPr id="14339"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776" y="1024128"/>
            <a:ext cx="4645152" cy="2779776"/>
          </a:xfrm>
          <a:prstGeom prst="rect">
            <a:avLst/>
          </a:prstGeom>
          <a:solidFill>
            <a:srgbClr val="FFFFFF"/>
          </a:solidFill>
          <a:ln w="9525">
            <a:solidFill>
              <a:schemeClr val="bg1">
                <a:lumMod val="50000"/>
              </a:schemeClr>
            </a:solidFill>
            <a:miter lim="800000"/>
            <a:headEnd/>
            <a:tailEnd/>
          </a:ln>
          <a:effectLst/>
          <a:extLst/>
        </p:spPr>
      </p:pic>
      <p:pic>
        <p:nvPicPr>
          <p:cNvPr id="14340" name="Picture 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52" y="4014216"/>
            <a:ext cx="4645152" cy="2779776"/>
          </a:xfrm>
          <a:prstGeom prst="rect">
            <a:avLst/>
          </a:prstGeom>
          <a:solidFill>
            <a:srgbClr val="FFFFFF"/>
          </a:solidFill>
          <a:ln w="9525">
            <a:solidFill>
              <a:schemeClr val="bg1">
                <a:lumMod val="50000"/>
              </a:schemeClr>
            </a:solidFill>
            <a:miter lim="800000"/>
            <a:headEnd/>
            <a:tailEnd/>
          </a:ln>
          <a:effectLst/>
          <a:extLst/>
        </p:spPr>
      </p:pic>
      <p:pic>
        <p:nvPicPr>
          <p:cNvPr id="14341" name="Picture 5"/>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5776" y="4014216"/>
            <a:ext cx="4645152" cy="2779776"/>
          </a:xfrm>
          <a:prstGeom prst="rect">
            <a:avLst/>
          </a:prstGeom>
          <a:solidFill>
            <a:srgbClr val="FFFFFF"/>
          </a:solidFill>
          <a:ln w="9525">
            <a:solidFill>
              <a:schemeClr val="bg1">
                <a:lumMod val="50000"/>
              </a:schemeClr>
            </a:solidFill>
            <a:miter lim="800000"/>
            <a:headEnd/>
            <a:tailEnd/>
          </a:ln>
          <a:effectLst/>
          <a:extLst/>
        </p:spPr>
      </p:pic>
      <p:sp>
        <p:nvSpPr>
          <p:cNvPr id="6" name="Multiply 5"/>
          <p:cNvSpPr/>
          <p:nvPr/>
        </p:nvSpPr>
        <p:spPr>
          <a:xfrm>
            <a:off x="4724400" y="1917700"/>
            <a:ext cx="381000" cy="533400"/>
          </a:xfrm>
          <a:prstGeom prst="mathMultiply">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Multiply 13"/>
          <p:cNvSpPr/>
          <p:nvPr/>
        </p:nvSpPr>
        <p:spPr>
          <a:xfrm>
            <a:off x="4749800" y="4559300"/>
            <a:ext cx="381000" cy="533400"/>
          </a:xfrm>
          <a:prstGeom prst="mathMultiply">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p:nvPr/>
        </p:nvSpPr>
        <p:spPr>
          <a:xfrm>
            <a:off x="4055534" y="4601633"/>
            <a:ext cx="381000" cy="533400"/>
          </a:xfrm>
          <a:prstGeom prst="mathMultiply">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3140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Grade 6 SES Achievement Gap</a:t>
            </a:r>
            <a:endParaRPr lang="en-US" dirty="0">
              <a:solidFill>
                <a:srgbClr val="1F497D"/>
              </a:solidFill>
            </a:endParaRPr>
          </a:p>
        </p:txBody>
      </p:sp>
      <p:sp>
        <p:nvSpPr>
          <p:cNvPr id="3" name="Footer Placeholder 2"/>
          <p:cNvSpPr>
            <a:spLocks noGrp="1"/>
          </p:cNvSpPr>
          <p:nvPr>
            <p:ph type="ftr" sz="quarter" idx="3"/>
          </p:nvPr>
        </p:nvSpPr>
        <p:spPr/>
        <p:txBody>
          <a:bodyPr/>
          <a:lstStyle/>
          <a:p>
            <a:r>
              <a:rPr lang="en-US" dirty="0"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B999F817-F5D2-4A26-96AD-1211DCAE6C1D}" type="slidenum">
              <a:rPr lang="en-US" smtClean="0">
                <a:solidFill>
                  <a:prstClr val="black">
                    <a:tint val="75000"/>
                  </a:prstClr>
                </a:solidFill>
              </a:rPr>
              <a:pPr/>
              <a:t>17</a:t>
            </a:fld>
            <a:endParaRPr lang="en-US" dirty="0">
              <a:solidFill>
                <a:prstClr val="black">
                  <a:tint val="75000"/>
                </a:prstClr>
              </a:solidFill>
            </a:endParaRPr>
          </a:p>
        </p:txBody>
      </p:sp>
      <p:pic>
        <p:nvPicPr>
          <p:cNvPr id="6146"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14400"/>
            <a:ext cx="5943600" cy="27432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86200"/>
            <a:ext cx="5943600" cy="27432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p:cNvSpPr/>
          <p:nvPr/>
        </p:nvSpPr>
        <p:spPr>
          <a:xfrm>
            <a:off x="7687734" y="1701800"/>
            <a:ext cx="821266" cy="468716"/>
          </a:xfrm>
          <a:prstGeom prst="wedgeRectCallout">
            <a:avLst>
              <a:gd name="adj1" fmla="val -61498"/>
              <a:gd name="adj2" fmla="val 19892"/>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31 %</a:t>
            </a:r>
            <a:endParaRPr lang="en-US" sz="1800" b="1" dirty="0">
              <a:solidFill>
                <a:schemeClr val="tx1"/>
              </a:solidFill>
            </a:endParaRPr>
          </a:p>
        </p:txBody>
      </p:sp>
      <p:sp>
        <p:nvSpPr>
          <p:cNvPr id="8" name="Rectangular Callout 7"/>
          <p:cNvSpPr/>
          <p:nvPr/>
        </p:nvSpPr>
        <p:spPr>
          <a:xfrm>
            <a:off x="7679261" y="4775315"/>
            <a:ext cx="821266" cy="468716"/>
          </a:xfrm>
          <a:prstGeom prst="wedgeRectCallout">
            <a:avLst>
              <a:gd name="adj1" fmla="val -61498"/>
              <a:gd name="adj2" fmla="val 19892"/>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28.9%</a:t>
            </a:r>
            <a:endParaRPr lang="en-US" sz="1800" b="1" dirty="0">
              <a:solidFill>
                <a:schemeClr val="tx1"/>
              </a:solidFill>
            </a:endParaRPr>
          </a:p>
        </p:txBody>
      </p:sp>
    </p:spTree>
    <p:extLst>
      <p:ext uri="{BB962C8B-B14F-4D97-AF65-F5344CB8AC3E}">
        <p14:creationId xmlns:p14="http://schemas.microsoft.com/office/powerpoint/2010/main" val="3045181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Grade 7 SES Achievement Gap</a:t>
            </a:r>
            <a:endParaRPr lang="en-US" dirty="0">
              <a:solidFill>
                <a:srgbClr val="1F497D"/>
              </a:solidFill>
            </a:endParaRPr>
          </a:p>
        </p:txBody>
      </p:sp>
      <p:sp>
        <p:nvSpPr>
          <p:cNvPr id="3" name="Footer Placeholder 2"/>
          <p:cNvSpPr>
            <a:spLocks noGrp="1"/>
          </p:cNvSpPr>
          <p:nvPr>
            <p:ph type="ftr" sz="quarter" idx="3"/>
          </p:nvPr>
        </p:nvSpPr>
        <p:spPr/>
        <p:txBody>
          <a:bodyPr/>
          <a:lstStyle/>
          <a:p>
            <a:r>
              <a:rPr lang="en-US" dirty="0"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B999F817-F5D2-4A26-96AD-1211DCAE6C1D}" type="slidenum">
              <a:rPr lang="en-US" smtClean="0">
                <a:solidFill>
                  <a:prstClr val="black">
                    <a:tint val="75000"/>
                  </a:prstClr>
                </a:solidFill>
              </a:rPr>
              <a:pPr/>
              <a:t>18</a:t>
            </a:fld>
            <a:endParaRPr lang="en-US" dirty="0">
              <a:solidFill>
                <a:prstClr val="black">
                  <a:tint val="75000"/>
                </a:prstClr>
              </a:solidFill>
            </a:endParaRPr>
          </a:p>
        </p:txBody>
      </p:sp>
      <p:pic>
        <p:nvPicPr>
          <p:cNvPr id="7170"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52"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776"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52" y="4014216"/>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4665015" y="1701800"/>
            <a:ext cx="821266" cy="468716"/>
          </a:xfrm>
          <a:prstGeom prst="wedgeRectCallout">
            <a:avLst>
              <a:gd name="adj1" fmla="val -61498"/>
              <a:gd name="adj2" fmla="val 19892"/>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30.1%</a:t>
            </a:r>
            <a:endParaRPr lang="en-US" sz="1800" b="1" dirty="0">
              <a:solidFill>
                <a:schemeClr val="tx1"/>
              </a:solidFill>
            </a:endParaRPr>
          </a:p>
        </p:txBody>
      </p:sp>
      <p:sp>
        <p:nvSpPr>
          <p:cNvPr id="9" name="Rectangular Callout 8"/>
          <p:cNvSpPr/>
          <p:nvPr/>
        </p:nvSpPr>
        <p:spPr>
          <a:xfrm>
            <a:off x="9254123" y="2091276"/>
            <a:ext cx="821266" cy="468716"/>
          </a:xfrm>
          <a:prstGeom prst="wedgeRectCallout">
            <a:avLst>
              <a:gd name="adj1" fmla="val -61498"/>
              <a:gd name="adj2" fmla="val 19892"/>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35%</a:t>
            </a:r>
            <a:endParaRPr lang="en-US" sz="1800" b="1" dirty="0">
              <a:solidFill>
                <a:schemeClr val="tx1"/>
              </a:solidFill>
            </a:endParaRPr>
          </a:p>
        </p:txBody>
      </p:sp>
      <p:sp>
        <p:nvSpPr>
          <p:cNvPr id="10" name="Rectangular Callout 9"/>
          <p:cNvSpPr/>
          <p:nvPr/>
        </p:nvSpPr>
        <p:spPr>
          <a:xfrm>
            <a:off x="4698950" y="4639740"/>
            <a:ext cx="821266" cy="468716"/>
          </a:xfrm>
          <a:prstGeom prst="wedgeRectCallout">
            <a:avLst>
              <a:gd name="adj1" fmla="val -61498"/>
              <a:gd name="adj2" fmla="val 19892"/>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30.1%</a:t>
            </a:r>
            <a:endParaRPr lang="en-US" sz="1800" b="1" dirty="0">
              <a:solidFill>
                <a:schemeClr val="tx1"/>
              </a:solidFill>
            </a:endParaRPr>
          </a:p>
        </p:txBody>
      </p:sp>
    </p:spTree>
    <p:extLst>
      <p:ext uri="{BB962C8B-B14F-4D97-AF65-F5344CB8AC3E}">
        <p14:creationId xmlns:p14="http://schemas.microsoft.com/office/powerpoint/2010/main" val="2485573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Grade 8 SES Achievement Gap</a:t>
            </a:r>
            <a:endParaRPr lang="en-US" dirty="0">
              <a:solidFill>
                <a:srgbClr val="1F497D"/>
              </a:solidFill>
            </a:endParaRPr>
          </a:p>
        </p:txBody>
      </p:sp>
      <p:sp>
        <p:nvSpPr>
          <p:cNvPr id="3" name="Footer Placeholder 2"/>
          <p:cNvSpPr>
            <a:spLocks noGrp="1"/>
          </p:cNvSpPr>
          <p:nvPr>
            <p:ph type="ftr" sz="quarter" idx="3"/>
          </p:nvPr>
        </p:nvSpPr>
        <p:spPr/>
        <p:txBody>
          <a:bodyPr/>
          <a:lstStyle/>
          <a:p>
            <a:r>
              <a:rPr lang="en-US" dirty="0"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B999F817-F5D2-4A26-96AD-1211DCAE6C1D}" type="slidenum">
              <a:rPr lang="en-US" smtClean="0">
                <a:solidFill>
                  <a:prstClr val="black">
                    <a:tint val="75000"/>
                  </a:prstClr>
                </a:solidFill>
              </a:rPr>
              <a:pPr/>
              <a:t>19</a:t>
            </a:fld>
            <a:endParaRPr lang="en-US" dirty="0">
              <a:solidFill>
                <a:prstClr val="black">
                  <a:tint val="75000"/>
                </a:prstClr>
              </a:solidFill>
            </a:endParaRPr>
          </a:p>
        </p:txBody>
      </p:sp>
      <p:pic>
        <p:nvPicPr>
          <p:cNvPr id="8194"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52"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776" y="1024128"/>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52" y="4014216"/>
            <a:ext cx="4645152" cy="277977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5-Point Star 7"/>
          <p:cNvSpPr/>
          <p:nvPr/>
        </p:nvSpPr>
        <p:spPr>
          <a:xfrm>
            <a:off x="3545859" y="1625599"/>
            <a:ext cx="457181" cy="270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8280419" y="1940559"/>
            <a:ext cx="457181" cy="270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ular Callout 9"/>
          <p:cNvSpPr/>
          <p:nvPr/>
        </p:nvSpPr>
        <p:spPr>
          <a:xfrm>
            <a:off x="4776775" y="1854200"/>
            <a:ext cx="821266" cy="468716"/>
          </a:xfrm>
          <a:prstGeom prst="wedgeRectCallout">
            <a:avLst>
              <a:gd name="adj1" fmla="val -61498"/>
              <a:gd name="adj2" fmla="val 19892"/>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22.8%</a:t>
            </a:r>
            <a:endParaRPr lang="en-US" sz="1800" b="1" dirty="0">
              <a:solidFill>
                <a:schemeClr val="tx1"/>
              </a:solidFill>
            </a:endParaRPr>
          </a:p>
        </p:txBody>
      </p:sp>
      <p:sp>
        <p:nvSpPr>
          <p:cNvPr id="11" name="Rectangular Callout 10"/>
          <p:cNvSpPr/>
          <p:nvPr/>
        </p:nvSpPr>
        <p:spPr>
          <a:xfrm>
            <a:off x="9237015" y="1996440"/>
            <a:ext cx="821266" cy="468716"/>
          </a:xfrm>
          <a:prstGeom prst="wedgeRectCallout">
            <a:avLst>
              <a:gd name="adj1" fmla="val -61498"/>
              <a:gd name="adj2" fmla="val 19892"/>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25.5%</a:t>
            </a:r>
            <a:endParaRPr lang="en-US" sz="1800" b="1" dirty="0">
              <a:solidFill>
                <a:schemeClr val="tx1"/>
              </a:solidFill>
            </a:endParaRPr>
          </a:p>
        </p:txBody>
      </p:sp>
      <p:sp>
        <p:nvSpPr>
          <p:cNvPr id="12" name="Rectangular Callout 11"/>
          <p:cNvSpPr/>
          <p:nvPr/>
        </p:nvSpPr>
        <p:spPr>
          <a:xfrm>
            <a:off x="4675175" y="4831080"/>
            <a:ext cx="821266" cy="468716"/>
          </a:xfrm>
          <a:prstGeom prst="wedgeRectCallout">
            <a:avLst>
              <a:gd name="adj1" fmla="val -61498"/>
              <a:gd name="adj2" fmla="val 19892"/>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33.9%</a:t>
            </a:r>
            <a:endParaRPr lang="en-US" sz="1800" b="1" dirty="0">
              <a:solidFill>
                <a:schemeClr val="tx1"/>
              </a:solidFill>
            </a:endParaRPr>
          </a:p>
        </p:txBody>
      </p:sp>
    </p:spTree>
    <p:extLst>
      <p:ext uri="{BB962C8B-B14F-4D97-AF65-F5344CB8AC3E}">
        <p14:creationId xmlns:p14="http://schemas.microsoft.com/office/powerpoint/2010/main" val="1192296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2</a:t>
            </a:fld>
            <a:endParaRPr lang="en-US" dirty="0"/>
          </a:p>
        </p:txBody>
      </p:sp>
      <p:sp>
        <p:nvSpPr>
          <p:cNvPr id="3" name="Title 2"/>
          <p:cNvSpPr>
            <a:spLocks noGrp="1"/>
          </p:cNvSpPr>
          <p:nvPr>
            <p:ph type="title"/>
          </p:nvPr>
        </p:nvSpPr>
        <p:spPr/>
        <p:txBody>
          <a:bodyPr/>
          <a:lstStyle/>
          <a:p>
            <a:r>
              <a:rPr lang="en-US" dirty="0" err="1" smtClean="0">
                <a:solidFill>
                  <a:srgbClr val="1F497D"/>
                </a:solidFill>
              </a:rPr>
              <a:t>Heatherwood’s</a:t>
            </a:r>
            <a:r>
              <a:rPr lang="en-US" dirty="0" smtClean="0">
                <a:solidFill>
                  <a:srgbClr val="1F497D"/>
                </a:solidFill>
              </a:rPr>
              <a:t> Team</a:t>
            </a:r>
            <a:endParaRPr lang="en-US" dirty="0">
              <a:solidFill>
                <a:srgbClr val="1F497D"/>
              </a:solidFill>
            </a:endParaRPr>
          </a:p>
        </p:txBody>
      </p:sp>
      <p:sp>
        <p:nvSpPr>
          <p:cNvPr id="4" name="TextBox 3"/>
          <p:cNvSpPr txBox="1"/>
          <p:nvPr/>
        </p:nvSpPr>
        <p:spPr>
          <a:xfrm>
            <a:off x="821267" y="1007533"/>
            <a:ext cx="8111066" cy="4493537"/>
          </a:xfrm>
          <a:prstGeom prst="rect">
            <a:avLst/>
          </a:prstGeom>
          <a:noFill/>
        </p:spPr>
        <p:txBody>
          <a:bodyPr wrap="square" rtlCol="0">
            <a:spAutoFit/>
          </a:bodyPr>
          <a:lstStyle/>
          <a:p>
            <a:pPr>
              <a:lnSpc>
                <a:spcPct val="150000"/>
              </a:lnSpc>
            </a:pPr>
            <a:r>
              <a:rPr lang="en-US" sz="2400" b="1" dirty="0" smtClean="0">
                <a:latin typeface="Tahoma" panose="020B0604030504040204" pitchFamily="34" charset="0"/>
                <a:ea typeface="Tahoma" panose="020B0604030504040204" pitchFamily="34" charset="0"/>
                <a:cs typeface="Tahoma" panose="020B0604030504040204" pitchFamily="34" charset="0"/>
              </a:rPr>
              <a:t>Chris Allen &amp; </a:t>
            </a:r>
            <a:r>
              <a:rPr lang="en-US" sz="2400" b="1" dirty="0" err="1" smtClean="0">
                <a:latin typeface="Tahoma" panose="020B0604030504040204" pitchFamily="34" charset="0"/>
                <a:ea typeface="Tahoma" panose="020B0604030504040204" pitchFamily="34" charset="0"/>
                <a:cs typeface="Tahoma" panose="020B0604030504040204" pitchFamily="34" charset="0"/>
              </a:rPr>
              <a:t>Juli</a:t>
            </a:r>
            <a:r>
              <a:rPr lang="en-US" sz="2400" b="1" dirty="0" smtClean="0">
                <a:latin typeface="Tahoma" panose="020B0604030504040204" pitchFamily="34" charset="0"/>
                <a:ea typeface="Tahoma" panose="020B0604030504040204" pitchFamily="34" charset="0"/>
                <a:cs typeface="Tahoma" panose="020B0604030504040204" pitchFamily="34" charset="0"/>
              </a:rPr>
              <a:t> Taylor</a:t>
            </a:r>
            <a:r>
              <a:rPr lang="en-US" sz="2400" dirty="0" smtClean="0">
                <a:latin typeface="Tahoma" panose="020B0604030504040204" pitchFamily="34" charset="0"/>
                <a:ea typeface="Tahoma" panose="020B0604030504040204" pitchFamily="34" charset="0"/>
                <a:cs typeface="Tahoma" panose="020B0604030504040204" pitchFamily="34" charset="0"/>
              </a:rPr>
              <a:t>: 6</a:t>
            </a:r>
            <a:r>
              <a:rPr lang="en-US" sz="2400" baseline="30000" dirty="0" smtClean="0">
                <a:latin typeface="Tahoma" panose="020B0604030504040204" pitchFamily="34" charset="0"/>
                <a:ea typeface="Tahoma" panose="020B0604030504040204" pitchFamily="34" charset="0"/>
                <a:cs typeface="Tahoma" panose="020B0604030504040204" pitchFamily="34" charset="0"/>
              </a:rPr>
              <a:t>th</a:t>
            </a:r>
            <a:r>
              <a:rPr lang="en-US" sz="2400" dirty="0" smtClean="0">
                <a:latin typeface="Tahoma" panose="020B0604030504040204" pitchFamily="34" charset="0"/>
                <a:ea typeface="Tahoma" panose="020B0604030504040204" pitchFamily="34" charset="0"/>
                <a:cs typeface="Tahoma" panose="020B0604030504040204" pitchFamily="34" charset="0"/>
              </a:rPr>
              <a:t> Grade English</a:t>
            </a:r>
          </a:p>
          <a:p>
            <a:pPr>
              <a:lnSpc>
                <a:spcPct val="150000"/>
              </a:lnSpc>
            </a:pPr>
            <a:r>
              <a:rPr lang="en-US" sz="2400" b="1" dirty="0" smtClean="0">
                <a:latin typeface="Tahoma" panose="020B0604030504040204" pitchFamily="34" charset="0"/>
                <a:ea typeface="Tahoma" panose="020B0604030504040204" pitchFamily="34" charset="0"/>
                <a:cs typeface="Tahoma" panose="020B0604030504040204" pitchFamily="34" charset="0"/>
              </a:rPr>
              <a:t>Dianne Lundberg</a:t>
            </a:r>
            <a:r>
              <a:rPr lang="en-US" sz="2400" dirty="0" smtClean="0">
                <a:latin typeface="Tahoma" panose="020B0604030504040204" pitchFamily="34" charset="0"/>
                <a:ea typeface="Tahoma" panose="020B0604030504040204" pitchFamily="34" charset="0"/>
                <a:cs typeface="Tahoma" panose="020B0604030504040204" pitchFamily="34" charset="0"/>
              </a:rPr>
              <a:t>: 7</a:t>
            </a:r>
            <a:r>
              <a:rPr lang="en-US" sz="2400" baseline="30000" dirty="0" smtClean="0">
                <a:latin typeface="Tahoma" panose="020B0604030504040204" pitchFamily="34" charset="0"/>
                <a:ea typeface="Tahoma" panose="020B0604030504040204" pitchFamily="34" charset="0"/>
                <a:cs typeface="Tahoma" panose="020B0604030504040204" pitchFamily="34" charset="0"/>
              </a:rPr>
              <a:t>th</a:t>
            </a:r>
            <a:r>
              <a:rPr lang="en-US" sz="2400" dirty="0" smtClean="0">
                <a:latin typeface="Tahoma" panose="020B0604030504040204" pitchFamily="34" charset="0"/>
                <a:ea typeface="Tahoma" panose="020B0604030504040204" pitchFamily="34" charset="0"/>
                <a:cs typeface="Tahoma" panose="020B0604030504040204" pitchFamily="34" charset="0"/>
              </a:rPr>
              <a:t> Grade English</a:t>
            </a:r>
          </a:p>
          <a:p>
            <a:pPr>
              <a:lnSpc>
                <a:spcPct val="150000"/>
              </a:lnSpc>
            </a:pPr>
            <a:r>
              <a:rPr lang="en-US" sz="2400" b="1" dirty="0" smtClean="0">
                <a:latin typeface="Tahoma" panose="020B0604030504040204" pitchFamily="34" charset="0"/>
                <a:ea typeface="Tahoma" panose="020B0604030504040204" pitchFamily="34" charset="0"/>
                <a:cs typeface="Tahoma" panose="020B0604030504040204" pitchFamily="34" charset="0"/>
              </a:rPr>
              <a:t>Jesse </a:t>
            </a:r>
            <a:r>
              <a:rPr lang="en-US" sz="2400" b="1" dirty="0" err="1" smtClean="0">
                <a:latin typeface="Tahoma" panose="020B0604030504040204" pitchFamily="34" charset="0"/>
                <a:ea typeface="Tahoma" panose="020B0604030504040204" pitchFamily="34" charset="0"/>
                <a:cs typeface="Tahoma" panose="020B0604030504040204" pitchFamily="34" charset="0"/>
              </a:rPr>
              <a:t>Swarthout</a:t>
            </a:r>
            <a:r>
              <a:rPr lang="en-US" sz="2400" dirty="0" smtClean="0">
                <a:latin typeface="Tahoma" panose="020B0604030504040204" pitchFamily="34" charset="0"/>
                <a:ea typeface="Tahoma" panose="020B0604030504040204" pitchFamily="34" charset="0"/>
                <a:cs typeface="Tahoma" panose="020B0604030504040204" pitchFamily="34" charset="0"/>
              </a:rPr>
              <a:t>: 8</a:t>
            </a:r>
            <a:r>
              <a:rPr lang="en-US" sz="2400" baseline="30000" dirty="0" smtClean="0">
                <a:latin typeface="Tahoma" panose="020B0604030504040204" pitchFamily="34" charset="0"/>
                <a:ea typeface="Tahoma" panose="020B0604030504040204" pitchFamily="34" charset="0"/>
                <a:cs typeface="Tahoma" panose="020B0604030504040204" pitchFamily="34" charset="0"/>
              </a:rPr>
              <a:t>th</a:t>
            </a:r>
            <a:r>
              <a:rPr lang="en-US" sz="2400" dirty="0" smtClean="0">
                <a:latin typeface="Tahoma" panose="020B0604030504040204" pitchFamily="34" charset="0"/>
                <a:ea typeface="Tahoma" panose="020B0604030504040204" pitchFamily="34" charset="0"/>
                <a:cs typeface="Tahoma" panose="020B0604030504040204" pitchFamily="34" charset="0"/>
              </a:rPr>
              <a:t> Grade English</a:t>
            </a:r>
          </a:p>
          <a:p>
            <a:pPr>
              <a:lnSpc>
                <a:spcPct val="150000"/>
              </a:lnSpc>
            </a:pPr>
            <a:r>
              <a:rPr lang="en-US" sz="2400" b="1" dirty="0" smtClean="0">
                <a:latin typeface="Tahoma" panose="020B0604030504040204" pitchFamily="34" charset="0"/>
                <a:ea typeface="Tahoma" panose="020B0604030504040204" pitchFamily="34" charset="0"/>
                <a:cs typeface="Tahoma" panose="020B0604030504040204" pitchFamily="34" charset="0"/>
              </a:rPr>
              <a:t>Amanda Brandt</a:t>
            </a:r>
            <a:r>
              <a:rPr lang="en-US" sz="2400" dirty="0" smtClean="0">
                <a:latin typeface="Tahoma" panose="020B0604030504040204" pitchFamily="34" charset="0"/>
                <a:ea typeface="Tahoma" panose="020B0604030504040204" pitchFamily="34" charset="0"/>
                <a:cs typeface="Tahoma" panose="020B0604030504040204" pitchFamily="34" charset="0"/>
              </a:rPr>
              <a:t>: Math</a:t>
            </a:r>
          </a:p>
          <a:p>
            <a:pPr>
              <a:lnSpc>
                <a:spcPct val="150000"/>
              </a:lnSpc>
            </a:pPr>
            <a:r>
              <a:rPr lang="en-US" sz="2400" b="1" dirty="0" smtClean="0">
                <a:latin typeface="Tahoma" panose="020B0604030504040204" pitchFamily="34" charset="0"/>
                <a:ea typeface="Tahoma" panose="020B0604030504040204" pitchFamily="34" charset="0"/>
                <a:cs typeface="Tahoma" panose="020B0604030504040204" pitchFamily="34" charset="0"/>
              </a:rPr>
              <a:t>Sue Wilson</a:t>
            </a:r>
            <a:r>
              <a:rPr lang="en-US" sz="2400" dirty="0" smtClean="0">
                <a:latin typeface="Tahoma" panose="020B0604030504040204" pitchFamily="34" charset="0"/>
                <a:ea typeface="Tahoma" panose="020B0604030504040204" pitchFamily="34" charset="0"/>
                <a:cs typeface="Tahoma" panose="020B0604030504040204" pitchFamily="34" charset="0"/>
              </a:rPr>
              <a:t>: Science</a:t>
            </a:r>
          </a:p>
          <a:p>
            <a:pPr>
              <a:lnSpc>
                <a:spcPct val="150000"/>
              </a:lnSpc>
            </a:pPr>
            <a:r>
              <a:rPr lang="en-US" sz="2400" b="1" dirty="0" smtClean="0">
                <a:latin typeface="Tahoma" panose="020B0604030504040204" pitchFamily="34" charset="0"/>
                <a:ea typeface="Tahoma" panose="020B0604030504040204" pitchFamily="34" charset="0"/>
                <a:cs typeface="Tahoma" panose="020B0604030504040204" pitchFamily="34" charset="0"/>
              </a:rPr>
              <a:t>Tami Coffman</a:t>
            </a:r>
            <a:r>
              <a:rPr lang="en-US" sz="2400" dirty="0" smtClean="0">
                <a:latin typeface="Tahoma" panose="020B0604030504040204" pitchFamily="34" charset="0"/>
                <a:ea typeface="Tahoma" panose="020B0604030504040204" pitchFamily="34" charset="0"/>
                <a:cs typeface="Tahoma" panose="020B0604030504040204" pitchFamily="34" charset="0"/>
              </a:rPr>
              <a:t>: Unified Arts</a:t>
            </a:r>
          </a:p>
          <a:p>
            <a:pPr>
              <a:lnSpc>
                <a:spcPct val="150000"/>
              </a:lnSpc>
            </a:pPr>
            <a:r>
              <a:rPr lang="en-US" sz="2400" b="1" dirty="0" smtClean="0">
                <a:latin typeface="Tahoma" panose="020B0604030504040204" pitchFamily="34" charset="0"/>
                <a:ea typeface="Tahoma" panose="020B0604030504040204" pitchFamily="34" charset="0"/>
                <a:cs typeface="Tahoma" panose="020B0604030504040204" pitchFamily="34" charset="0"/>
              </a:rPr>
              <a:t>Jeff Jones</a:t>
            </a:r>
            <a:r>
              <a:rPr lang="en-US" sz="2400" dirty="0" smtClean="0">
                <a:latin typeface="Tahoma" panose="020B0604030504040204" pitchFamily="34" charset="0"/>
                <a:ea typeface="Tahoma" panose="020B0604030504040204" pitchFamily="34" charset="0"/>
                <a:cs typeface="Tahoma" panose="020B0604030504040204" pitchFamily="34" charset="0"/>
              </a:rPr>
              <a:t>: Assistant Principal</a:t>
            </a:r>
          </a:p>
          <a:p>
            <a:pPr>
              <a:lnSpc>
                <a:spcPct val="150000"/>
              </a:lnSpc>
            </a:pPr>
            <a:r>
              <a:rPr lang="en-US" sz="2400" b="1" dirty="0" smtClean="0">
                <a:latin typeface="Tahoma" panose="020B0604030504040204" pitchFamily="34" charset="0"/>
                <a:ea typeface="Tahoma" panose="020B0604030504040204" pitchFamily="34" charset="0"/>
                <a:cs typeface="Tahoma" panose="020B0604030504040204" pitchFamily="34" charset="0"/>
              </a:rPr>
              <a:t>Laura Phillips</a:t>
            </a:r>
            <a:r>
              <a:rPr lang="en-US" sz="2400" dirty="0" smtClean="0">
                <a:latin typeface="Tahoma" panose="020B0604030504040204" pitchFamily="34" charset="0"/>
                <a:ea typeface="Tahoma" panose="020B0604030504040204" pitchFamily="34" charset="0"/>
                <a:cs typeface="Tahoma" panose="020B0604030504040204" pitchFamily="34" charset="0"/>
              </a:rPr>
              <a:t>: Principal</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5123" name="Picture 3" descr="C:\Users\09787\Desktop\IMG_2257.JPG"/>
          <p:cNvPicPr>
            <a:picLocks noChangeAspect="1" noChangeArrowheads="1"/>
          </p:cNvPicPr>
          <p:nvPr/>
        </p:nvPicPr>
        <p:blipFill rotWithShape="1">
          <a:blip r:embed="rId2">
            <a:extLst>
              <a:ext uri="{28A0092B-C50C-407E-A947-70E740481C1C}">
                <a14:useLocalDpi xmlns:a14="http://schemas.microsoft.com/office/drawing/2010/main" val="0"/>
              </a:ext>
            </a:extLst>
          </a:blip>
          <a:srcRect t="-1" r="-939" b="31733"/>
          <a:stretch/>
        </p:blipFill>
        <p:spPr bwMode="auto">
          <a:xfrm>
            <a:off x="6405033" y="2062162"/>
            <a:ext cx="3070225" cy="15573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09787\Desktop\IMG_2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1745" y="3643695"/>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09787\Desktop\IMG_2259.JPG"/>
          <p:cNvPicPr>
            <a:picLocks noChangeAspect="1" noChangeArrowheads="1"/>
          </p:cNvPicPr>
          <p:nvPr/>
        </p:nvPicPr>
        <p:blipFill rotWithShape="1">
          <a:blip r:embed="rId4">
            <a:extLst>
              <a:ext uri="{28A0092B-C50C-407E-A947-70E740481C1C}">
                <a14:useLocalDpi xmlns:a14="http://schemas.microsoft.com/office/drawing/2010/main" val="0"/>
              </a:ext>
            </a:extLst>
          </a:blip>
          <a:srcRect l="18749" t="17188" r="4477" b="-1"/>
          <a:stretch/>
        </p:blipFill>
        <p:spPr bwMode="auto">
          <a:xfrm rot="5400000">
            <a:off x="7781998" y="3807810"/>
            <a:ext cx="1872045"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1533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fontScale="90000"/>
          </a:bodyPr>
          <a:lstStyle/>
          <a:p>
            <a:r>
              <a:rPr lang="en-US" dirty="0" smtClean="0">
                <a:solidFill>
                  <a:srgbClr val="1F497D"/>
                </a:solidFill>
              </a:rPr>
              <a:t>English Language Acquisition</a:t>
            </a:r>
            <a:br>
              <a:rPr lang="en-US" dirty="0" smtClean="0">
                <a:solidFill>
                  <a:srgbClr val="1F497D"/>
                </a:solidFill>
              </a:rPr>
            </a:br>
            <a:r>
              <a:rPr lang="en-US" sz="2200" dirty="0" smtClean="0">
                <a:solidFill>
                  <a:srgbClr val="1F497D"/>
                </a:solidFill>
              </a:rPr>
              <a:t>Annual Measurable Achievement Objectives for English Language Learners</a:t>
            </a:r>
            <a:endParaRPr lang="en-US" sz="2200" dirty="0">
              <a:solidFill>
                <a:srgbClr val="1F497D"/>
              </a:solidFill>
            </a:endParaRPr>
          </a:p>
        </p:txBody>
      </p:sp>
      <p:sp>
        <p:nvSpPr>
          <p:cNvPr id="3" name="Footer Placeholder 2"/>
          <p:cNvSpPr>
            <a:spLocks noGrp="1"/>
          </p:cNvSpPr>
          <p:nvPr>
            <p:ph type="ftr" sz="quarter" idx="3"/>
          </p:nvPr>
        </p:nvSpPr>
        <p:spPr/>
        <p:txBody>
          <a:bodyPr/>
          <a:lstStyle/>
          <a:p>
            <a:r>
              <a:rPr lang="en-US" dirty="0" smtClean="0"/>
              <a:t>Compiled by the Center for Educational Effectiveness</a:t>
            </a:r>
          </a:p>
          <a:p>
            <a:endParaRPr lang="en-US" dirty="0"/>
          </a:p>
        </p:txBody>
      </p:sp>
      <p:sp>
        <p:nvSpPr>
          <p:cNvPr id="4" name="Slide Number Placeholder 3"/>
          <p:cNvSpPr>
            <a:spLocks noGrp="1"/>
          </p:cNvSpPr>
          <p:nvPr>
            <p:ph type="sldNum" sz="quarter" idx="4"/>
          </p:nvPr>
        </p:nvSpPr>
        <p:spPr/>
        <p:txBody>
          <a:bodyPr/>
          <a:lstStyle/>
          <a:p>
            <a:fld id="{B999F817-F5D2-4A26-96AD-1211DCAE6C1D}" type="slidenum">
              <a:rPr lang="en-US" smtClean="0"/>
              <a:pPr/>
              <a:t>20</a:t>
            </a:fld>
            <a:endParaRPr lang="en-US" dirty="0"/>
          </a:p>
        </p:txBody>
      </p:sp>
      <p:sp>
        <p:nvSpPr>
          <p:cNvPr id="6" name="TextBox 8"/>
          <p:cNvSpPr txBox="1"/>
          <p:nvPr/>
        </p:nvSpPr>
        <p:spPr>
          <a:xfrm>
            <a:off x="5236520" y="4598116"/>
            <a:ext cx="4053236" cy="1349372"/>
          </a:xfrm>
          <a:prstGeom prst="rect">
            <a:avLst/>
          </a:prstGeom>
          <a:noFill/>
        </p:spPr>
        <p:txBody>
          <a:bodyPr wrap="square" lIns="101882" tIns="50941" rIns="101882" bIns="50941"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r>
              <a:rPr lang="en-US" sz="900" dirty="0" smtClean="0">
                <a:latin typeface="Tahoma" pitchFamily="34" charset="0"/>
                <a:ea typeface="Tahoma" pitchFamily="34" charset="0"/>
                <a:cs typeface="Tahoma" pitchFamily="34" charset="0"/>
              </a:rPr>
              <a:t>The percentage on the AMAO-1 chart (above) represents the percent of students who grew at, or above, the expected number of points. </a:t>
            </a:r>
          </a:p>
          <a:p>
            <a:endParaRPr lang="en-US" sz="900" dirty="0" smtClean="0">
              <a:latin typeface="Tahoma" pitchFamily="34" charset="0"/>
              <a:ea typeface="Tahoma" pitchFamily="34" charset="0"/>
              <a:cs typeface="Tahoma" pitchFamily="34" charset="0"/>
            </a:endParaRPr>
          </a:p>
          <a:p>
            <a:r>
              <a:rPr lang="en-US" sz="900" dirty="0" smtClean="0">
                <a:latin typeface="Tahoma" pitchFamily="34" charset="0"/>
                <a:ea typeface="Tahoma" pitchFamily="34" charset="0"/>
                <a:cs typeface="Tahoma" pitchFamily="34" charset="0"/>
              </a:rPr>
              <a:t>The percentage on the AMAO-2 chart (left) represents the percent of students who demonstrated English language proficiency by scoring a Level-4 on the WELPA assessment. </a:t>
            </a:r>
          </a:p>
          <a:p>
            <a:endParaRPr lang="en-US" sz="900" dirty="0" smtClean="0">
              <a:latin typeface="Tahoma" pitchFamily="34" charset="0"/>
              <a:ea typeface="Tahoma" pitchFamily="34" charset="0"/>
              <a:cs typeface="Tahoma" pitchFamily="34" charset="0"/>
            </a:endParaRPr>
          </a:p>
          <a:p>
            <a:r>
              <a:rPr lang="en-US" sz="900" dirty="0" smtClean="0">
                <a:latin typeface="Tahoma" pitchFamily="34" charset="0"/>
                <a:ea typeface="Tahoma" pitchFamily="34" charset="0"/>
                <a:cs typeface="Tahoma" pitchFamily="34" charset="0"/>
              </a:rPr>
              <a:t>AMAO-1 and AMAO-2 charts require a minimum N of 10 students to display data. </a:t>
            </a:r>
            <a:endParaRPr lang="en-US" sz="900" dirty="0">
              <a:latin typeface="Tahoma" pitchFamily="34" charset="0"/>
              <a:ea typeface="Tahoma" pitchFamily="34" charset="0"/>
              <a:cs typeface="Tahoma" pitchFamily="34" charset="0"/>
            </a:endParaRPr>
          </a:p>
        </p:txBody>
      </p:sp>
      <p:pic>
        <p:nvPicPr>
          <p:cNvPr id="2" name="Picture 1"/>
          <p:cNvPicPr>
            <a:picLocks noChangeAspect="1" noChangeArrowheads="1"/>
          </p:cNvPicPr>
          <p:nvPr>
            <p:extLst>
              <p:ext uri="{D42A27DB-BD31-4B8C-83A1-F6EECF244321}">
                <p14:modId xmlns:p14="http://schemas.microsoft.com/office/powerpoint/2010/main" val="4010638430"/>
              </p:ext>
            </p:extLst>
          </p:nvPr>
        </p:nvPicPr>
        <p:blipFill>
          <a:blip r:embed="rId2"/>
          <a:srcRect/>
          <a:stretch>
            <a:fillRect/>
          </a:stretch>
        </p:blipFill>
        <p:spPr bwMode="auto">
          <a:xfrm>
            <a:off x="319088" y="1058863"/>
            <a:ext cx="4597400"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extLst>
              <p:ext uri="{D42A27DB-BD31-4B8C-83A1-F6EECF244321}">
                <p14:modId xmlns:p14="http://schemas.microsoft.com/office/powerpoint/2010/main" val="3055550103"/>
              </p:ext>
            </p:extLst>
          </p:nvPr>
        </p:nvPicPr>
        <p:blipFill>
          <a:blip r:embed="rId3"/>
          <a:srcRect/>
          <a:stretch>
            <a:fillRect/>
          </a:stretch>
        </p:blipFill>
        <p:spPr bwMode="auto">
          <a:xfrm>
            <a:off x="5094288" y="1074738"/>
            <a:ext cx="46101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extLst>
              <p:ext uri="{D42A27DB-BD31-4B8C-83A1-F6EECF244321}">
                <p14:modId xmlns:p14="http://schemas.microsoft.com/office/powerpoint/2010/main" val="2281945736"/>
              </p:ext>
            </p:extLst>
          </p:nvPr>
        </p:nvPicPr>
        <p:blipFill>
          <a:blip r:embed="rId4"/>
          <a:srcRect/>
          <a:stretch>
            <a:fillRect/>
          </a:stretch>
        </p:blipFill>
        <p:spPr bwMode="auto">
          <a:xfrm>
            <a:off x="320675" y="3582988"/>
            <a:ext cx="4587875" cy="326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ular Callout 8"/>
          <p:cNvSpPr/>
          <p:nvPr/>
        </p:nvSpPr>
        <p:spPr>
          <a:xfrm>
            <a:off x="5943199" y="5881908"/>
            <a:ext cx="3060700" cy="1397000"/>
          </a:xfrm>
          <a:prstGeom prst="wedgeRoundRectCallout">
            <a:avLst>
              <a:gd name="adj1" fmla="val -2865"/>
              <a:gd name="adj2" fmla="val -50868"/>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1800" dirty="0" smtClean="0">
              <a:ln>
                <a:solidFill>
                  <a:srgbClr val="000000"/>
                </a:solidFill>
              </a:ln>
              <a:solidFill>
                <a:schemeClr val="tx1"/>
              </a:solidFill>
            </a:endParaRPr>
          </a:p>
          <a:p>
            <a:endParaRPr lang="en-US" sz="1800" dirty="0">
              <a:ln>
                <a:solidFill>
                  <a:srgbClr val="000000"/>
                </a:solidFill>
              </a:ln>
              <a:solidFill>
                <a:schemeClr val="tx1"/>
              </a:solidFill>
            </a:endParaRPr>
          </a:p>
          <a:p>
            <a:endParaRPr lang="en-US" sz="1800" dirty="0" smtClean="0">
              <a:ln>
                <a:solidFill>
                  <a:srgbClr val="000000"/>
                </a:solidFill>
              </a:ln>
              <a:solidFill>
                <a:schemeClr val="tx1"/>
              </a:solidFill>
            </a:endParaRPr>
          </a:p>
          <a:p>
            <a:endParaRPr lang="en-US" sz="1800" dirty="0" smtClean="0">
              <a:ln>
                <a:solidFill>
                  <a:srgbClr val="000000"/>
                </a:solidFill>
              </a:ln>
              <a:solidFill>
                <a:schemeClr val="tx1"/>
              </a:solidFill>
            </a:endParaRPr>
          </a:p>
          <a:p>
            <a:endParaRPr lang="en-US" sz="1800" dirty="0">
              <a:ln>
                <a:solidFill>
                  <a:srgbClr val="000000"/>
                </a:solidFill>
              </a:ln>
              <a:solidFill>
                <a:schemeClr val="tx1"/>
              </a:solidFill>
            </a:endParaRPr>
          </a:p>
          <a:p>
            <a:r>
              <a:rPr lang="en-US" sz="1800" dirty="0" smtClean="0">
                <a:ln>
                  <a:solidFill>
                    <a:srgbClr val="000000"/>
                  </a:solidFill>
                </a:ln>
                <a:solidFill>
                  <a:schemeClr val="tx1"/>
                </a:solidFill>
              </a:rPr>
              <a:t>2015-16:</a:t>
            </a:r>
          </a:p>
          <a:p>
            <a:r>
              <a:rPr lang="en-US" sz="1800" dirty="0" smtClean="0">
                <a:ln>
                  <a:solidFill>
                    <a:srgbClr val="000000"/>
                  </a:solidFill>
                </a:ln>
                <a:solidFill>
                  <a:schemeClr val="tx1"/>
                </a:solidFill>
              </a:rPr>
              <a:t>67 Students (30 6</a:t>
            </a:r>
            <a:r>
              <a:rPr lang="en-US" sz="1800" baseline="30000" dirty="0" smtClean="0">
                <a:ln>
                  <a:solidFill>
                    <a:srgbClr val="000000"/>
                  </a:solidFill>
                </a:ln>
                <a:solidFill>
                  <a:schemeClr val="tx1"/>
                </a:solidFill>
              </a:rPr>
              <a:t>th</a:t>
            </a:r>
            <a:r>
              <a:rPr lang="en-US" sz="1800" dirty="0" smtClean="0">
                <a:ln>
                  <a:solidFill>
                    <a:srgbClr val="000000"/>
                  </a:solidFill>
                </a:ln>
                <a:solidFill>
                  <a:schemeClr val="tx1"/>
                </a:solidFill>
              </a:rPr>
              <a:t> Graders)</a:t>
            </a:r>
          </a:p>
          <a:p>
            <a:r>
              <a:rPr lang="en-US" sz="1800" dirty="0" smtClean="0">
                <a:ln>
                  <a:solidFill>
                    <a:srgbClr val="000000"/>
                  </a:solidFill>
                </a:ln>
                <a:solidFill>
                  <a:schemeClr val="tx1"/>
                </a:solidFill>
              </a:rPr>
              <a:t>42 Level 3</a:t>
            </a:r>
          </a:p>
          <a:p>
            <a:r>
              <a:rPr lang="en-US" sz="1800" dirty="0" smtClean="0">
                <a:ln>
                  <a:solidFill>
                    <a:srgbClr val="000000"/>
                  </a:solidFill>
                </a:ln>
                <a:solidFill>
                  <a:schemeClr val="tx1"/>
                </a:solidFill>
              </a:rPr>
              <a:t>20 Level 2 </a:t>
            </a:r>
          </a:p>
          <a:p>
            <a:r>
              <a:rPr lang="en-US" sz="1800" dirty="0" smtClean="0">
                <a:ln>
                  <a:solidFill>
                    <a:srgbClr val="000000"/>
                  </a:solidFill>
                </a:ln>
                <a:solidFill>
                  <a:schemeClr val="tx1"/>
                </a:solidFill>
              </a:rPr>
              <a:t>5 Level 1 </a:t>
            </a:r>
          </a:p>
          <a:p>
            <a:endParaRPr lang="en-US" sz="1800" dirty="0" smtClean="0">
              <a:ln>
                <a:solidFill>
                  <a:srgbClr val="000000"/>
                </a:solidFill>
              </a:ln>
              <a:solidFill>
                <a:schemeClr val="tx1"/>
              </a:solidFill>
            </a:endParaRPr>
          </a:p>
          <a:p>
            <a:endParaRPr lang="en-US" sz="1800" dirty="0" smtClean="0">
              <a:ln>
                <a:solidFill>
                  <a:srgbClr val="000000"/>
                </a:solidFill>
              </a:ln>
              <a:solidFill>
                <a:schemeClr val="tx1"/>
              </a:solidFill>
            </a:endParaRPr>
          </a:p>
          <a:p>
            <a:endParaRPr lang="en-US" sz="1800" dirty="0" smtClean="0">
              <a:ln>
                <a:solidFill>
                  <a:srgbClr val="000000"/>
                </a:solidFill>
              </a:ln>
              <a:solidFill>
                <a:schemeClr val="tx1"/>
              </a:solidFill>
            </a:endParaRPr>
          </a:p>
          <a:p>
            <a:r>
              <a:rPr lang="en-US" sz="1800" dirty="0" smtClean="0">
                <a:ln>
                  <a:solidFill>
                    <a:srgbClr val="000000"/>
                  </a:solidFill>
                </a:ln>
                <a:solidFill>
                  <a:schemeClr val="tx1"/>
                </a:solidFill>
              </a:rPr>
              <a:t>  </a:t>
            </a:r>
          </a:p>
          <a:p>
            <a:endParaRPr lang="en-US" sz="1800" dirty="0">
              <a:ln>
                <a:solidFill>
                  <a:srgbClr val="000000"/>
                </a:solidFill>
              </a:ln>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extLst>
              <p:ext uri="{D42A27DB-BD31-4B8C-83A1-F6EECF244321}">
                <p14:modId xmlns:p14="http://schemas.microsoft.com/office/powerpoint/2010/main" val="2857981156"/>
              </p:ext>
            </p:extLst>
          </p:nvPr>
        </p:nvPicPr>
        <p:blipFill>
          <a:blip r:embed="rId2"/>
          <a:srcRect/>
          <a:stretch>
            <a:fillRect/>
          </a:stretch>
        </p:blipFill>
        <p:spPr bwMode="auto">
          <a:xfrm>
            <a:off x="1171575" y="1085850"/>
            <a:ext cx="7720013"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smtClean="0">
                <a:solidFill>
                  <a:srgbClr val="1F497D"/>
                </a:solidFill>
              </a:rPr>
              <a:t>5-year Improvement Trend vs. 2015 Performance</a:t>
            </a:r>
            <a:endParaRPr lang="en-US" dirty="0">
              <a:solidFill>
                <a:srgbClr val="1F497D"/>
              </a:solidFill>
            </a:endParaRPr>
          </a:p>
        </p:txBody>
      </p:sp>
      <p:sp>
        <p:nvSpPr>
          <p:cNvPr id="3" name="Footer Placeholder 2"/>
          <p:cNvSpPr>
            <a:spLocks noGrp="1"/>
          </p:cNvSpPr>
          <p:nvPr>
            <p:ph type="ftr" sz="quarter" idx="3"/>
          </p:nvPr>
        </p:nvSpPr>
        <p:spPr/>
        <p:txBody>
          <a:bodyPr/>
          <a:lstStyle/>
          <a:p>
            <a:r>
              <a:rPr lang="en-US" dirty="0" smtClean="0"/>
              <a:t>Compiled by the Center for Educational Effectiveness</a:t>
            </a:r>
          </a:p>
          <a:p>
            <a:endParaRPr lang="en-US" dirty="0"/>
          </a:p>
        </p:txBody>
      </p:sp>
      <p:sp>
        <p:nvSpPr>
          <p:cNvPr id="4" name="Slide Number Placeholder 3"/>
          <p:cNvSpPr>
            <a:spLocks noGrp="1"/>
          </p:cNvSpPr>
          <p:nvPr>
            <p:ph type="sldNum" sz="quarter" idx="4"/>
          </p:nvPr>
        </p:nvSpPr>
        <p:spPr/>
        <p:txBody>
          <a:bodyPr/>
          <a:lstStyle/>
          <a:p>
            <a:fld id="{B999F817-F5D2-4A26-96AD-1211DCAE6C1D}"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EES Staff Perceptions – 2015</a:t>
            </a:r>
            <a:endParaRPr lang="en-US" dirty="0">
              <a:solidFill>
                <a:srgbClr val="000000"/>
              </a:solidFill>
            </a:endParaRPr>
          </a:p>
        </p:txBody>
      </p:sp>
      <p:sp>
        <p:nvSpPr>
          <p:cNvPr id="9" name="Footer Placeholder 8"/>
          <p:cNvSpPr>
            <a:spLocks noGrp="1"/>
          </p:cNvSpPr>
          <p:nvPr>
            <p:ph type="ftr" sz="quarter" idx="3"/>
          </p:nvPr>
        </p:nvSpPr>
        <p:spPr/>
        <p:txBody>
          <a:bodyPr/>
          <a:lstStyle/>
          <a:p>
            <a:r>
              <a:rPr lang="en-US" dirty="0" smtClean="0"/>
              <a:t>Compiled by the Center for Educational Effectiveness</a:t>
            </a:r>
          </a:p>
          <a:p>
            <a:endParaRPr lang="en-US" dirty="0"/>
          </a:p>
        </p:txBody>
      </p:sp>
      <p:sp>
        <p:nvSpPr>
          <p:cNvPr id="8" name="Slide Number Placeholder 7"/>
          <p:cNvSpPr>
            <a:spLocks noGrp="1"/>
          </p:cNvSpPr>
          <p:nvPr>
            <p:ph type="sldNum" sz="quarter" idx="4"/>
          </p:nvPr>
        </p:nvSpPr>
        <p:spPr/>
        <p:txBody>
          <a:bodyPr/>
          <a:lstStyle/>
          <a:p>
            <a:fld id="{B999F817-F5D2-4A26-96AD-1211DCAE6C1D}" type="slidenum">
              <a:rPr lang="en-US" smtClean="0"/>
              <a:pPr/>
              <a:t>22</a:t>
            </a:fld>
            <a:endParaRPr lang="en-US" dirty="0"/>
          </a:p>
        </p:txBody>
      </p:sp>
      <p:pic>
        <p:nvPicPr>
          <p:cNvPr id="3" name="Picture 2"/>
          <p:cNvPicPr>
            <a:picLocks noChangeAspect="1" noChangeArrowheads="1"/>
          </p:cNvPicPr>
          <p:nvPr>
            <p:extLst>
              <p:ext uri="{D42A27DB-BD31-4B8C-83A1-F6EECF244321}">
                <p14:modId xmlns:p14="http://schemas.microsoft.com/office/powerpoint/2010/main" val="2649932828"/>
              </p:ext>
            </p:extLst>
          </p:nvPr>
        </p:nvPicPr>
        <p:blipFill>
          <a:blip r:embed="rId2"/>
          <a:srcRect/>
          <a:stretch>
            <a:fillRect/>
          </a:stretch>
        </p:blipFill>
        <p:spPr bwMode="auto">
          <a:xfrm>
            <a:off x="1858963" y="949325"/>
            <a:ext cx="6391275" cy="554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extLst>
              <p:ext uri="{D42A27DB-BD31-4B8C-83A1-F6EECF244321}">
                <p14:modId xmlns:p14="http://schemas.microsoft.com/office/powerpoint/2010/main" val="541350966"/>
              </p:ext>
            </p:extLst>
          </p:nvPr>
        </p:nvPicPr>
        <p:blipFill>
          <a:blip r:embed="rId3"/>
          <a:srcRect/>
          <a:stretch>
            <a:fillRect/>
          </a:stretch>
        </p:blipFill>
        <p:spPr bwMode="auto">
          <a:xfrm>
            <a:off x="3170238" y="6535738"/>
            <a:ext cx="3768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nut 6"/>
          <p:cNvSpPr/>
          <p:nvPr/>
        </p:nvSpPr>
        <p:spPr>
          <a:xfrm>
            <a:off x="5516033" y="46778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0" name="Donut 9"/>
          <p:cNvSpPr/>
          <p:nvPr/>
        </p:nvSpPr>
        <p:spPr>
          <a:xfrm>
            <a:off x="5617633" y="34713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2" name="Donut 11"/>
          <p:cNvSpPr/>
          <p:nvPr/>
        </p:nvSpPr>
        <p:spPr>
          <a:xfrm>
            <a:off x="5185833" y="65447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EES Staff Perceptions - Longitudinal</a:t>
            </a:r>
            <a:endParaRPr lang="en-US" dirty="0">
              <a:solidFill>
                <a:srgbClr val="1F497D"/>
              </a:solidFill>
            </a:endParaRPr>
          </a:p>
        </p:txBody>
      </p:sp>
      <p:sp>
        <p:nvSpPr>
          <p:cNvPr id="7" name="Footer Placeholder 6"/>
          <p:cNvSpPr>
            <a:spLocks noGrp="1"/>
          </p:cNvSpPr>
          <p:nvPr>
            <p:ph type="ftr" sz="quarter" idx="3"/>
          </p:nvPr>
        </p:nvSpPr>
        <p:spPr/>
        <p:txBody>
          <a:bodyPr/>
          <a:lstStyle/>
          <a:p>
            <a:r>
              <a:rPr lang="en-US" dirty="0" smtClean="0"/>
              <a:t>Compiled by the Center for Educational Effectiveness</a:t>
            </a:r>
          </a:p>
          <a:p>
            <a:endParaRPr lang="en-US" dirty="0"/>
          </a:p>
        </p:txBody>
      </p:sp>
      <p:sp>
        <p:nvSpPr>
          <p:cNvPr id="6" name="Slide Number Placeholder 5"/>
          <p:cNvSpPr>
            <a:spLocks noGrp="1"/>
          </p:cNvSpPr>
          <p:nvPr>
            <p:ph type="sldNum" sz="quarter" idx="4"/>
          </p:nvPr>
        </p:nvSpPr>
        <p:spPr/>
        <p:txBody>
          <a:bodyPr/>
          <a:lstStyle/>
          <a:p>
            <a:fld id="{B999F817-F5D2-4A26-96AD-1211DCAE6C1D}" type="slidenum">
              <a:rPr lang="en-US" smtClean="0"/>
              <a:pPr/>
              <a:t>23</a:t>
            </a:fld>
            <a:endParaRPr lang="en-US" dirty="0"/>
          </a:p>
        </p:txBody>
      </p:sp>
      <p:pic>
        <p:nvPicPr>
          <p:cNvPr id="3" name="Picture 2"/>
          <p:cNvPicPr>
            <a:picLocks noChangeAspect="1" noChangeArrowheads="1"/>
          </p:cNvPicPr>
          <p:nvPr>
            <p:extLst>
              <p:ext uri="{D42A27DB-BD31-4B8C-83A1-F6EECF244321}">
                <p14:modId xmlns:p14="http://schemas.microsoft.com/office/powerpoint/2010/main" val="3672703915"/>
              </p:ext>
            </p:extLst>
          </p:nvPr>
        </p:nvPicPr>
        <p:blipFill>
          <a:blip r:embed="rId2"/>
          <a:srcRect/>
          <a:stretch>
            <a:fillRect/>
          </a:stretch>
        </p:blipFill>
        <p:spPr bwMode="auto">
          <a:xfrm>
            <a:off x="2012950" y="1027113"/>
            <a:ext cx="5745163"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extLst>
              <p:ext uri="{D42A27DB-BD31-4B8C-83A1-F6EECF244321}">
                <p14:modId xmlns:p14="http://schemas.microsoft.com/office/powerpoint/2010/main" val="930947540"/>
              </p:ext>
            </p:extLst>
          </p:nvPr>
        </p:nvPicPr>
        <p:blipFill>
          <a:blip r:embed="rId3"/>
          <a:srcRect/>
          <a:stretch>
            <a:fillRect/>
          </a:stretch>
        </p:blipFill>
        <p:spPr bwMode="auto">
          <a:xfrm>
            <a:off x="3514725" y="6161088"/>
            <a:ext cx="3081338"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nut 7"/>
          <p:cNvSpPr/>
          <p:nvPr/>
        </p:nvSpPr>
        <p:spPr>
          <a:xfrm>
            <a:off x="4931833" y="61764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Resistance Factor, Change, Accountability</a:t>
            </a:r>
            <a:endParaRPr lang="en-US" dirty="0">
              <a:solidFill>
                <a:srgbClr val="1F497D"/>
              </a:solidFill>
            </a:endParaRPr>
          </a:p>
        </p:txBody>
      </p:sp>
      <p:sp>
        <p:nvSpPr>
          <p:cNvPr id="10" name="Footer Placeholder 9"/>
          <p:cNvSpPr>
            <a:spLocks noGrp="1"/>
          </p:cNvSpPr>
          <p:nvPr>
            <p:ph type="ftr" sz="quarter" idx="3"/>
          </p:nvPr>
        </p:nvSpPr>
        <p:spPr/>
        <p:txBody>
          <a:bodyPr/>
          <a:lstStyle/>
          <a:p>
            <a:r>
              <a:rPr lang="en-US" dirty="0" smtClean="0"/>
              <a:t>Compiled by the Center for Educational Effectiveness</a:t>
            </a:r>
          </a:p>
          <a:p>
            <a:endParaRPr lang="en-US" dirty="0"/>
          </a:p>
        </p:txBody>
      </p:sp>
      <p:sp>
        <p:nvSpPr>
          <p:cNvPr id="9" name="Slide Number Placeholder 8"/>
          <p:cNvSpPr>
            <a:spLocks noGrp="1"/>
          </p:cNvSpPr>
          <p:nvPr>
            <p:ph type="sldNum" sz="quarter" idx="4"/>
          </p:nvPr>
        </p:nvSpPr>
        <p:spPr/>
        <p:txBody>
          <a:bodyPr/>
          <a:lstStyle/>
          <a:p>
            <a:fld id="{B999F817-F5D2-4A26-96AD-1211DCAE6C1D}" type="slidenum">
              <a:rPr lang="en-US" smtClean="0"/>
              <a:pPr/>
              <a:t>24</a:t>
            </a:fld>
            <a:endParaRPr lang="en-US" dirty="0"/>
          </a:p>
        </p:txBody>
      </p:sp>
      <p:pic>
        <p:nvPicPr>
          <p:cNvPr id="6" name="Picture 5"/>
          <p:cNvPicPr>
            <a:picLocks noChangeAspect="1" noChangeArrowheads="1"/>
          </p:cNvPicPr>
          <p:nvPr>
            <p:extLst>
              <p:ext uri="{D42A27DB-BD31-4B8C-83A1-F6EECF244321}">
                <p14:modId xmlns:p14="http://schemas.microsoft.com/office/powerpoint/2010/main" val="2695242498"/>
              </p:ext>
            </p:extLst>
          </p:nvPr>
        </p:nvPicPr>
        <p:blipFill>
          <a:blip r:embed="rId2"/>
          <a:srcRect/>
          <a:stretch>
            <a:fillRect/>
          </a:stretch>
        </p:blipFill>
        <p:spPr bwMode="auto">
          <a:xfrm>
            <a:off x="1957388" y="941388"/>
            <a:ext cx="6196012" cy="196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extLst>
              <p:ext uri="{D42A27DB-BD31-4B8C-83A1-F6EECF244321}">
                <p14:modId xmlns:p14="http://schemas.microsoft.com/office/powerpoint/2010/main" val="1377749086"/>
              </p:ext>
            </p:extLst>
          </p:nvPr>
        </p:nvPicPr>
        <p:blipFill>
          <a:blip r:embed="rId3"/>
          <a:srcRect/>
          <a:stretch>
            <a:fillRect/>
          </a:stretch>
        </p:blipFill>
        <p:spPr bwMode="auto">
          <a:xfrm>
            <a:off x="1957388" y="2997200"/>
            <a:ext cx="6196012"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extLst>
              <p:ext uri="{D42A27DB-BD31-4B8C-83A1-F6EECF244321}">
                <p14:modId xmlns:p14="http://schemas.microsoft.com/office/powerpoint/2010/main" val="3351768758"/>
              </p:ext>
            </p:extLst>
          </p:nvPr>
        </p:nvPicPr>
        <p:blipFill>
          <a:blip r:embed="rId4"/>
          <a:srcRect/>
          <a:stretch>
            <a:fillRect/>
          </a:stretch>
        </p:blipFill>
        <p:spPr bwMode="auto">
          <a:xfrm>
            <a:off x="1957388" y="4948238"/>
            <a:ext cx="6196012"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extLst>
              <p:ext uri="{D42A27DB-BD31-4B8C-83A1-F6EECF244321}">
                <p14:modId xmlns:p14="http://schemas.microsoft.com/office/powerpoint/2010/main" val="1734315010"/>
              </p:ext>
            </p:extLst>
          </p:nvPr>
        </p:nvPicPr>
        <p:blipFill>
          <a:blip r:embed="rId5"/>
          <a:srcRect/>
          <a:stretch>
            <a:fillRect/>
          </a:stretch>
        </p:blipFill>
        <p:spPr bwMode="auto">
          <a:xfrm>
            <a:off x="3048000" y="6892925"/>
            <a:ext cx="3725863"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onut 10"/>
          <p:cNvSpPr/>
          <p:nvPr/>
        </p:nvSpPr>
        <p:spPr>
          <a:xfrm>
            <a:off x="6316132" y="1638300"/>
            <a:ext cx="935567" cy="508000"/>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EES Student Perceptions - Longitudinal</a:t>
            </a:r>
            <a:endParaRPr lang="en-US" dirty="0">
              <a:solidFill>
                <a:srgbClr val="1F497D"/>
              </a:solidFill>
            </a:endParaRPr>
          </a:p>
        </p:txBody>
      </p:sp>
      <p:sp>
        <p:nvSpPr>
          <p:cNvPr id="7" name="Footer Placeholder 6"/>
          <p:cNvSpPr>
            <a:spLocks noGrp="1"/>
          </p:cNvSpPr>
          <p:nvPr>
            <p:ph type="ftr" sz="quarter" idx="3"/>
          </p:nvPr>
        </p:nvSpPr>
        <p:spPr/>
        <p:txBody>
          <a:bodyPr/>
          <a:lstStyle/>
          <a:p>
            <a:r>
              <a:rPr lang="en-US" dirty="0" smtClean="0"/>
              <a:t>Compiled by the Center for Educational Effectiveness</a:t>
            </a:r>
          </a:p>
          <a:p>
            <a:endParaRPr lang="en-US" dirty="0"/>
          </a:p>
        </p:txBody>
      </p:sp>
      <p:sp>
        <p:nvSpPr>
          <p:cNvPr id="6" name="Slide Number Placeholder 5"/>
          <p:cNvSpPr>
            <a:spLocks noGrp="1"/>
          </p:cNvSpPr>
          <p:nvPr>
            <p:ph type="sldNum" sz="quarter" idx="4"/>
          </p:nvPr>
        </p:nvSpPr>
        <p:spPr/>
        <p:txBody>
          <a:bodyPr/>
          <a:lstStyle/>
          <a:p>
            <a:fld id="{B999F817-F5D2-4A26-96AD-1211DCAE6C1D}" type="slidenum">
              <a:rPr lang="en-US" smtClean="0"/>
              <a:pPr/>
              <a:t>25</a:t>
            </a:fld>
            <a:endParaRPr lang="en-US" dirty="0"/>
          </a:p>
        </p:txBody>
      </p:sp>
      <p:pic>
        <p:nvPicPr>
          <p:cNvPr id="4" name="Picture 3"/>
          <p:cNvPicPr>
            <a:picLocks noChangeAspect="1" noChangeArrowheads="1"/>
          </p:cNvPicPr>
          <p:nvPr>
            <p:extLst>
              <p:ext uri="{D42A27DB-BD31-4B8C-83A1-F6EECF244321}">
                <p14:modId xmlns:p14="http://schemas.microsoft.com/office/powerpoint/2010/main" val="1307809441"/>
              </p:ext>
            </p:extLst>
          </p:nvPr>
        </p:nvPicPr>
        <p:blipFill>
          <a:blip r:embed="rId2"/>
          <a:srcRect/>
          <a:stretch>
            <a:fillRect/>
          </a:stretch>
        </p:blipFill>
        <p:spPr bwMode="auto">
          <a:xfrm>
            <a:off x="2263775" y="1058863"/>
            <a:ext cx="5583238" cy="530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extLst>
              <p:ext uri="{D42A27DB-BD31-4B8C-83A1-F6EECF244321}">
                <p14:modId xmlns:p14="http://schemas.microsoft.com/office/powerpoint/2010/main" val="3242818461"/>
              </p:ext>
            </p:extLst>
          </p:nvPr>
        </p:nvPicPr>
        <p:blipFill>
          <a:blip r:embed="rId3"/>
          <a:srcRect/>
          <a:stretch>
            <a:fillRect/>
          </a:stretch>
        </p:blipFill>
        <p:spPr bwMode="auto">
          <a:xfrm>
            <a:off x="2759075" y="6413500"/>
            <a:ext cx="42830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nut 7"/>
          <p:cNvSpPr/>
          <p:nvPr/>
        </p:nvSpPr>
        <p:spPr>
          <a:xfrm>
            <a:off x="5579533" y="30649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EES Parent Perceptions - Longitudinal</a:t>
            </a:r>
            <a:endParaRPr lang="en-US" dirty="0">
              <a:solidFill>
                <a:srgbClr val="1F497D"/>
              </a:solidFill>
            </a:endParaRPr>
          </a:p>
        </p:txBody>
      </p:sp>
      <p:sp>
        <p:nvSpPr>
          <p:cNvPr id="7" name="Footer Placeholder 6"/>
          <p:cNvSpPr>
            <a:spLocks noGrp="1"/>
          </p:cNvSpPr>
          <p:nvPr>
            <p:ph type="ftr" sz="quarter" idx="3"/>
          </p:nvPr>
        </p:nvSpPr>
        <p:spPr/>
        <p:txBody>
          <a:bodyPr/>
          <a:lstStyle/>
          <a:p>
            <a:r>
              <a:rPr lang="en-US" dirty="0" smtClean="0"/>
              <a:t>Compiled by the Center for Educational Effectiveness</a:t>
            </a:r>
          </a:p>
          <a:p>
            <a:endParaRPr lang="en-US" dirty="0"/>
          </a:p>
        </p:txBody>
      </p:sp>
      <p:sp>
        <p:nvSpPr>
          <p:cNvPr id="6" name="Slide Number Placeholder 5"/>
          <p:cNvSpPr>
            <a:spLocks noGrp="1"/>
          </p:cNvSpPr>
          <p:nvPr>
            <p:ph type="sldNum" sz="quarter" idx="4"/>
          </p:nvPr>
        </p:nvSpPr>
        <p:spPr/>
        <p:txBody>
          <a:bodyPr/>
          <a:lstStyle/>
          <a:p>
            <a:fld id="{B999F817-F5D2-4A26-96AD-1211DCAE6C1D}" type="slidenum">
              <a:rPr lang="en-US" smtClean="0"/>
              <a:pPr/>
              <a:t>26</a:t>
            </a:fld>
            <a:endParaRPr lang="en-US" dirty="0"/>
          </a:p>
        </p:txBody>
      </p:sp>
      <p:pic>
        <p:nvPicPr>
          <p:cNvPr id="3" name="Picture 2"/>
          <p:cNvPicPr>
            <a:picLocks noChangeAspect="1" noChangeArrowheads="1"/>
          </p:cNvPicPr>
          <p:nvPr>
            <p:extLst>
              <p:ext uri="{D42A27DB-BD31-4B8C-83A1-F6EECF244321}">
                <p14:modId xmlns:p14="http://schemas.microsoft.com/office/powerpoint/2010/main" val="1319738759"/>
              </p:ext>
            </p:extLst>
          </p:nvPr>
        </p:nvPicPr>
        <p:blipFill>
          <a:blip r:embed="rId2"/>
          <a:srcRect/>
          <a:stretch>
            <a:fillRect/>
          </a:stretch>
        </p:blipFill>
        <p:spPr bwMode="auto">
          <a:xfrm>
            <a:off x="1920875" y="990600"/>
            <a:ext cx="626745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extLst>
              <p:ext uri="{D42A27DB-BD31-4B8C-83A1-F6EECF244321}">
                <p14:modId xmlns:p14="http://schemas.microsoft.com/office/powerpoint/2010/main" val="1063539705"/>
              </p:ext>
            </p:extLst>
          </p:nvPr>
        </p:nvPicPr>
        <p:blipFill>
          <a:blip r:embed="rId3"/>
          <a:srcRect/>
          <a:stretch>
            <a:fillRect/>
          </a:stretch>
        </p:blipFill>
        <p:spPr bwMode="auto">
          <a:xfrm>
            <a:off x="3260725" y="6326188"/>
            <a:ext cx="30527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nut 7"/>
          <p:cNvSpPr/>
          <p:nvPr/>
        </p:nvSpPr>
        <p:spPr>
          <a:xfrm>
            <a:off x="5185833" y="62907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1F497D"/>
                </a:solidFill>
              </a:rPr>
              <a:t>Opportunity</a:t>
            </a:r>
            <a:endParaRPr lang="en-US" dirty="0">
              <a:solidFill>
                <a:srgbClr val="1F497D"/>
              </a:solidFill>
            </a:endParaRPr>
          </a:p>
        </p:txBody>
      </p:sp>
      <p:pic>
        <p:nvPicPr>
          <p:cNvPr id="3" name="Content Placeholder 2" descr="IMG_2123.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12" b="12212"/>
          <a:stretch>
            <a:fillRect/>
          </a:stretch>
        </p:blipFill>
        <p:spPr>
          <a:xfrm>
            <a:off x="502920" y="1219200"/>
            <a:ext cx="9052560" cy="5723785"/>
          </a:xfrm>
        </p:spPr>
      </p:pic>
      <p:sp>
        <p:nvSpPr>
          <p:cNvPr id="2" name="Slide Number Placeholder 1"/>
          <p:cNvSpPr>
            <a:spLocks noGrp="1"/>
          </p:cNvSpPr>
          <p:nvPr>
            <p:ph type="sldNum" sz="quarter" idx="12"/>
          </p:nvPr>
        </p:nvSpPr>
        <p:spPr/>
        <p:txBody>
          <a:bodyPr/>
          <a:lstStyle/>
          <a:p>
            <a:fld id="{B999F817-F5D2-4A26-96AD-1211DCAE6C1D}" type="slidenum">
              <a:rPr lang="en-US" smtClean="0"/>
              <a:pPr/>
              <a:t>27</a:t>
            </a:fld>
            <a:endParaRPr lang="en-US" dirty="0"/>
          </a:p>
        </p:txBody>
      </p:sp>
    </p:spTree>
    <p:extLst>
      <p:ext uri="{BB962C8B-B14F-4D97-AF65-F5344CB8AC3E}">
        <p14:creationId xmlns:p14="http://schemas.microsoft.com/office/powerpoint/2010/main" val="3052869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1F497D"/>
                </a:solidFill>
              </a:rPr>
              <a:t>Addressing our </a:t>
            </a:r>
            <a:r>
              <a:rPr lang="en-US" b="1" dirty="0">
                <a:solidFill>
                  <a:srgbClr val="1F497D"/>
                </a:solidFill>
              </a:rPr>
              <a:t>Shift in Demographics </a:t>
            </a:r>
            <a:r>
              <a:rPr lang="en-US" dirty="0">
                <a:solidFill>
                  <a:srgbClr val="1F497D"/>
                </a:solidFill>
              </a:rPr>
              <a:t>in School Improvement Plan</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55623487"/>
              </p:ext>
            </p:extLst>
          </p:nvPr>
        </p:nvGraphicFramePr>
        <p:xfrm>
          <a:off x="342900" y="1838324"/>
          <a:ext cx="9288464" cy="4270375"/>
        </p:xfrm>
        <a:graphic>
          <a:graphicData uri="http://schemas.openxmlformats.org/drawingml/2006/table">
            <a:tbl>
              <a:tblPr firstRow="1" bandRow="1">
                <a:tableStyleId>{793D81CF-94F2-401A-BA57-92F5A7B2D0C5}</a:tableStyleId>
              </a:tblPr>
              <a:tblGrid>
                <a:gridCol w="4644232">
                  <a:extLst>
                    <a:ext uri="{9D8B030D-6E8A-4147-A177-3AD203B41FA5}">
                      <a16:colId xmlns="" xmlns:a16="http://schemas.microsoft.com/office/drawing/2014/main" val="20000"/>
                    </a:ext>
                  </a:extLst>
                </a:gridCol>
                <a:gridCol w="4644232">
                  <a:extLst>
                    <a:ext uri="{9D8B030D-6E8A-4147-A177-3AD203B41FA5}">
                      <a16:colId xmlns="" xmlns:a16="http://schemas.microsoft.com/office/drawing/2014/main" val="20001"/>
                    </a:ext>
                  </a:extLst>
                </a:gridCol>
              </a:tblGrid>
              <a:tr h="730459">
                <a:tc>
                  <a:txBody>
                    <a:bodyPr/>
                    <a:lstStyle/>
                    <a:p>
                      <a:r>
                        <a:rPr lang="en-US" dirty="0" smtClean="0"/>
                        <a:t>Building</a:t>
                      </a:r>
                      <a:r>
                        <a:rPr lang="en-US" baseline="0" dirty="0" smtClean="0"/>
                        <a:t>-Wide Focus</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High Performing Teams</a:t>
                      </a:r>
                      <a:endParaRPr lang="en-US" dirty="0"/>
                    </a:p>
                  </a:txBody>
                  <a:tcPr/>
                </a:tc>
                <a:extLst>
                  <a:ext uri="{0D108BD9-81ED-4DB2-BD59-A6C34878D82A}">
                    <a16:rowId xmlns="" xmlns:a16="http://schemas.microsoft.com/office/drawing/2014/main" val="10000"/>
                  </a:ext>
                </a:extLst>
              </a:tr>
              <a:tr h="3539916">
                <a:tc>
                  <a:txBody>
                    <a:bodyPr/>
                    <a:lstStyle/>
                    <a:p>
                      <a:pPr marL="342900" marR="0" lvl="0" indent="-342900" algn="l" defTabSz="1018824" rtl="0" eaLnBrk="1" fontAlgn="auto" latinLnBrk="0" hangingPunct="1">
                        <a:lnSpc>
                          <a:spcPct val="100000"/>
                        </a:lnSpc>
                        <a:spcBef>
                          <a:spcPts val="0"/>
                        </a:spcBef>
                        <a:spcAft>
                          <a:spcPts val="0"/>
                        </a:spcAft>
                        <a:buClrTx/>
                        <a:buSzTx/>
                        <a:buFont typeface="Arial"/>
                        <a:buChar char="•"/>
                        <a:tabLst/>
                        <a:defRPr/>
                      </a:pPr>
                      <a:r>
                        <a:rPr lang="en-US" dirty="0" smtClean="0"/>
                        <a:t>Family Partnerships</a:t>
                      </a:r>
                    </a:p>
                    <a:p>
                      <a:pPr marL="342900" marR="0" lvl="0" indent="-342900" algn="l" defTabSz="1018824" rtl="0" eaLnBrk="1" fontAlgn="auto" latinLnBrk="0" hangingPunct="1">
                        <a:lnSpc>
                          <a:spcPct val="100000"/>
                        </a:lnSpc>
                        <a:spcBef>
                          <a:spcPts val="0"/>
                        </a:spcBef>
                        <a:spcAft>
                          <a:spcPts val="0"/>
                        </a:spcAft>
                        <a:buClrTx/>
                        <a:buSzTx/>
                        <a:buFont typeface="Arial"/>
                        <a:buChar char="•"/>
                        <a:tabLst/>
                        <a:defRPr/>
                      </a:pPr>
                      <a:r>
                        <a:rPr lang="en-US" baseline="0" dirty="0" smtClean="0"/>
                        <a:t>Equitable Access</a:t>
                      </a:r>
                      <a:endParaRPr lang="en-US" dirty="0" smtClean="0"/>
                    </a:p>
                    <a:p>
                      <a:pPr marL="342900" marR="0" lvl="0" indent="-342900" algn="l" defTabSz="1018824" rtl="0" eaLnBrk="1" fontAlgn="auto" latinLnBrk="0" hangingPunct="1">
                        <a:lnSpc>
                          <a:spcPct val="100000"/>
                        </a:lnSpc>
                        <a:spcBef>
                          <a:spcPts val="0"/>
                        </a:spcBef>
                        <a:spcAft>
                          <a:spcPts val="0"/>
                        </a:spcAft>
                        <a:buClrTx/>
                        <a:buSzTx/>
                        <a:buFont typeface="Arial"/>
                        <a:buChar char="•"/>
                        <a:tabLst/>
                        <a:defRPr/>
                      </a:pPr>
                      <a:r>
                        <a:rPr lang="en-US" dirty="0" smtClean="0"/>
                        <a:t>High School Readiness</a:t>
                      </a:r>
                    </a:p>
                    <a:p>
                      <a:pPr marL="342900" lvl="0" indent="-342900">
                        <a:buFont typeface="Arial"/>
                        <a:buChar char="•"/>
                      </a:pPr>
                      <a:r>
                        <a:rPr lang="en-US" dirty="0" smtClean="0"/>
                        <a:t>Challenging</a:t>
                      </a:r>
                      <a:r>
                        <a:rPr lang="en-US" baseline="0" dirty="0" smtClean="0"/>
                        <a:t> Options</a:t>
                      </a:r>
                    </a:p>
                    <a:p>
                      <a:pPr marL="342900" lvl="0" indent="-342900">
                        <a:buFont typeface="Arial"/>
                        <a:buChar char="•"/>
                      </a:pPr>
                      <a:r>
                        <a:rPr lang="en-US" dirty="0" smtClean="0"/>
                        <a:t>Welcoming Culture</a:t>
                      </a:r>
                    </a:p>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lvl="0" indent="-342900">
                        <a:buFont typeface="Arial"/>
                        <a:buChar char="•"/>
                      </a:pPr>
                      <a:r>
                        <a:rPr lang="en-US" dirty="0" smtClean="0"/>
                        <a:t>Common Assessments</a:t>
                      </a:r>
                    </a:p>
                    <a:p>
                      <a:pPr marL="342900" lvl="0" indent="-342900">
                        <a:buFont typeface="Arial"/>
                        <a:buChar char="•"/>
                      </a:pPr>
                      <a:r>
                        <a:rPr lang="en-US" dirty="0" smtClean="0"/>
                        <a:t>Strategic supports based on data and student work</a:t>
                      </a:r>
                    </a:p>
                    <a:p>
                      <a:pPr marL="342900" lvl="0" indent="-342900">
                        <a:buFont typeface="Arial"/>
                        <a:buChar char="•"/>
                      </a:pPr>
                      <a:r>
                        <a:rPr lang="en-US" b="1" dirty="0" smtClean="0">
                          <a:solidFill>
                            <a:srgbClr val="800000"/>
                          </a:solidFill>
                        </a:rPr>
                        <a:t>Reading, Writing and Student Discourse across all Contents</a:t>
                      </a:r>
                    </a:p>
                    <a:p>
                      <a:endParaRPr lang="en-US" dirty="0"/>
                    </a:p>
                  </a:txBody>
                  <a:tcPr>
                    <a:lnL w="12700" cap="flat" cmpd="sng" algn="ctr">
                      <a:solidFill>
                        <a:scrgbClr r="0" g="0" b="0"/>
                      </a:solidFill>
                      <a:prstDash val="solid"/>
                      <a:round/>
                      <a:headEnd type="none" w="med" len="med"/>
                      <a:tailEnd type="none" w="med" len="med"/>
                    </a:lnL>
                  </a:tcPr>
                </a:tc>
                <a:extLst>
                  <a:ext uri="{0D108BD9-81ED-4DB2-BD59-A6C34878D82A}">
                    <a16:rowId xmlns="" xmlns:a16="http://schemas.microsoft.com/office/drawing/2014/main" val="10001"/>
                  </a:ext>
                </a:extLst>
              </a:tr>
            </a:tbl>
          </a:graphicData>
        </a:graphic>
      </p:graphicFrame>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28</a:t>
            </a:fld>
            <a:endParaRPr lang="en-US"/>
          </a:p>
        </p:txBody>
      </p:sp>
    </p:spTree>
    <p:extLst>
      <p:ext uri="{BB962C8B-B14F-4D97-AF65-F5344CB8AC3E}">
        <p14:creationId xmlns:p14="http://schemas.microsoft.com/office/powerpoint/2010/main" val="3269042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Our Building Focus/</a:t>
            </a:r>
            <a:r>
              <a:rPr lang="en-US" dirty="0" err="1" smtClean="0">
                <a:solidFill>
                  <a:srgbClr val="1F497D"/>
                </a:solidFill>
              </a:rPr>
              <a:t>Heatherwood</a:t>
            </a:r>
            <a:r>
              <a:rPr lang="en-US" dirty="0" smtClean="0">
                <a:solidFill>
                  <a:srgbClr val="1F497D"/>
                </a:solidFill>
              </a:rPr>
              <a:t> Leadership Team</a:t>
            </a:r>
            <a:endParaRPr lang="en-US" dirty="0">
              <a:solidFill>
                <a:srgbClr val="1F497D"/>
              </a:solidFill>
            </a:endParaRPr>
          </a:p>
        </p:txBody>
      </p:sp>
      <p:sp>
        <p:nvSpPr>
          <p:cNvPr id="3" name="Content Placeholder 2"/>
          <p:cNvSpPr>
            <a:spLocks noGrp="1"/>
          </p:cNvSpPr>
          <p:nvPr>
            <p:ph idx="1"/>
          </p:nvPr>
        </p:nvSpPr>
        <p:spPr>
          <a:xfrm>
            <a:off x="502920" y="948268"/>
            <a:ext cx="9052560" cy="5588318"/>
          </a:xfrm>
        </p:spPr>
        <p:txBody>
          <a:bodyPr>
            <a:normAutofit lnSpcReduction="10000"/>
          </a:bodyPr>
          <a:lstStyle/>
          <a:p>
            <a:r>
              <a:rPr lang="en-US" sz="2400" dirty="0" smtClean="0"/>
              <a:t>Addressing shifts in </a:t>
            </a:r>
            <a:r>
              <a:rPr lang="en-US" sz="2400" b="1" dirty="0" smtClean="0"/>
              <a:t>demographics</a:t>
            </a:r>
          </a:p>
          <a:p>
            <a:r>
              <a:rPr lang="en-US" sz="2400" dirty="0" smtClean="0"/>
              <a:t>Establishing consistency around </a:t>
            </a:r>
            <a:r>
              <a:rPr lang="en-US" sz="2400" b="1" dirty="0" smtClean="0"/>
              <a:t>assessment</a:t>
            </a:r>
            <a:r>
              <a:rPr lang="en-US" sz="2400" dirty="0" smtClean="0"/>
              <a:t> and </a:t>
            </a:r>
            <a:r>
              <a:rPr lang="en-US" sz="2400" b="1" dirty="0" smtClean="0"/>
              <a:t>grading</a:t>
            </a:r>
          </a:p>
          <a:p>
            <a:endParaRPr lang="en-US" sz="2400" b="1" dirty="0"/>
          </a:p>
          <a:p>
            <a:pPr marL="0" indent="0">
              <a:buNone/>
            </a:pPr>
            <a:endParaRPr lang="en-US" sz="2400" b="1" dirty="0" smtClean="0"/>
          </a:p>
          <a:p>
            <a:pPr marL="0" indent="0">
              <a:buNone/>
            </a:pPr>
            <a:endParaRPr lang="en-US" sz="2400" b="1" dirty="0"/>
          </a:p>
          <a:p>
            <a:pPr marL="0" indent="0">
              <a:buNone/>
            </a:pPr>
            <a:endParaRPr lang="en-US" sz="2400" b="1" dirty="0" smtClean="0"/>
          </a:p>
          <a:p>
            <a:r>
              <a:rPr lang="en-US" sz="2400" b="1" dirty="0" smtClean="0"/>
              <a:t>Fostering innovation in staff and students</a:t>
            </a:r>
          </a:p>
          <a:p>
            <a:pPr marL="0" indent="0">
              <a:buNone/>
            </a:pPr>
            <a:r>
              <a:rPr lang="en-US" sz="2400" b="1" dirty="0"/>
              <a:t>Staff:</a:t>
            </a:r>
            <a:endParaRPr lang="en-US" sz="2400" dirty="0"/>
          </a:p>
          <a:p>
            <a:pPr lvl="1"/>
            <a:r>
              <a:rPr lang="en-US" sz="2400" i="1" dirty="0" smtClean="0"/>
              <a:t>creating resiliency in </a:t>
            </a:r>
            <a:r>
              <a:rPr lang="en-US" sz="2400" b="1" i="1" dirty="0" smtClean="0"/>
              <a:t>how we think/how we teach/how we approach</a:t>
            </a:r>
            <a:r>
              <a:rPr lang="en-US" sz="2400" i="1" dirty="0" smtClean="0"/>
              <a:t> problems  </a:t>
            </a:r>
            <a:r>
              <a:rPr lang="en-US" sz="2400" i="1" dirty="0" smtClean="0">
                <a:solidFill>
                  <a:srgbClr val="800000"/>
                </a:solidFill>
              </a:rPr>
              <a:t>(“Hacks” </a:t>
            </a:r>
            <a:r>
              <a:rPr lang="en-US" sz="2400" dirty="0" smtClean="0">
                <a:solidFill>
                  <a:srgbClr val="800000"/>
                </a:solidFill>
              </a:rPr>
              <a:t>as described by James Whitaker.)</a:t>
            </a:r>
            <a:endParaRPr lang="en-US" sz="2400" i="1" dirty="0" smtClean="0">
              <a:solidFill>
                <a:srgbClr val="800000"/>
              </a:solidFill>
            </a:endParaRPr>
          </a:p>
          <a:p>
            <a:pPr marL="0" indent="0">
              <a:buNone/>
            </a:pPr>
            <a:r>
              <a:rPr lang="en-US" sz="2400" b="1" dirty="0"/>
              <a:t>Students:</a:t>
            </a:r>
          </a:p>
          <a:p>
            <a:pPr lvl="1"/>
            <a:r>
              <a:rPr lang="en-US" sz="2400" dirty="0"/>
              <a:t>Learning opportunities that </a:t>
            </a:r>
            <a:r>
              <a:rPr lang="en-US" sz="2400" b="1" dirty="0"/>
              <a:t>embrace rigor </a:t>
            </a:r>
            <a:r>
              <a:rPr lang="en-US" sz="2400" dirty="0"/>
              <a:t>and </a:t>
            </a:r>
            <a:r>
              <a:rPr lang="en-US" sz="2400" b="1" dirty="0"/>
              <a:t>relevance</a:t>
            </a:r>
          </a:p>
          <a:p>
            <a:pPr lvl="1"/>
            <a:r>
              <a:rPr lang="en-US" sz="2400" dirty="0"/>
              <a:t>Fostering habits of </a:t>
            </a:r>
            <a:r>
              <a:rPr lang="en-US" sz="2400" b="1" dirty="0"/>
              <a:t>learning that build </a:t>
            </a:r>
            <a:r>
              <a:rPr lang="en-US" sz="2400" b="1" dirty="0" smtClean="0"/>
              <a:t>resiliency</a:t>
            </a:r>
          </a:p>
          <a:p>
            <a:pPr marL="63676" indent="0">
              <a:buNone/>
            </a:pPr>
            <a:endParaRPr lang="en-US" sz="2900" b="1" dirty="0"/>
          </a:p>
          <a:p>
            <a:pPr marL="63676" indent="0">
              <a:buNone/>
            </a:pPr>
            <a:endParaRPr lang="en-US" sz="2900" b="1" dirty="0"/>
          </a:p>
          <a:p>
            <a:pPr marL="0" indent="0">
              <a:buNone/>
            </a:pPr>
            <a:endParaRPr lang="en-US" sz="2400" b="1" dirty="0"/>
          </a:p>
        </p:txBody>
      </p:sp>
      <p:pic>
        <p:nvPicPr>
          <p:cNvPr id="4" name="Picture 3" descr="Screen Shot 2016-02-22 at 5.17.25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5333" y="1981282"/>
            <a:ext cx="1117600" cy="1284407"/>
          </a:xfrm>
          <a:prstGeom prst="rect">
            <a:avLst/>
          </a:prstGeom>
        </p:spPr>
      </p:pic>
      <p:pic>
        <p:nvPicPr>
          <p:cNvPr id="5" name="Picture 4" descr="Screen Shot 2016-02-22 at 5.20.23 AM.png"/>
          <p:cNvPicPr>
            <a:picLocks noChangeAspect="1"/>
          </p:cNvPicPr>
          <p:nvPr/>
        </p:nvPicPr>
        <p:blipFill rotWithShape="1">
          <a:blip r:embed="rId3">
            <a:extLst>
              <a:ext uri="{28A0092B-C50C-407E-A947-70E740481C1C}">
                <a14:useLocalDpi xmlns:a14="http://schemas.microsoft.com/office/drawing/2010/main" val="0"/>
              </a:ext>
            </a:extLst>
          </a:blip>
          <a:srcRect l="8351" t="4886"/>
          <a:stretch/>
        </p:blipFill>
        <p:spPr>
          <a:xfrm>
            <a:off x="4504260" y="1964266"/>
            <a:ext cx="1185359" cy="1318682"/>
          </a:xfrm>
          <a:prstGeom prst="rect">
            <a:avLst/>
          </a:prstGeom>
        </p:spPr>
      </p:pic>
    </p:spTree>
    <p:extLst>
      <p:ext uri="{BB962C8B-B14F-4D97-AF65-F5344CB8AC3E}">
        <p14:creationId xmlns:p14="http://schemas.microsoft.com/office/powerpoint/2010/main" val="2111763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solidFill>
                  <a:srgbClr val="1F497D"/>
                </a:solidFill>
              </a:rPr>
              <a:t>Heatherwood’s</a:t>
            </a:r>
            <a:r>
              <a:rPr lang="en-US" dirty="0" smtClean="0">
                <a:solidFill>
                  <a:srgbClr val="1F497D"/>
                </a:solidFill>
              </a:rPr>
              <a:t> Story</a:t>
            </a:r>
            <a:endParaRPr lang="en-US" dirty="0">
              <a:solidFill>
                <a:srgbClr val="1F497D"/>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1832513"/>
              </p:ext>
            </p:extLst>
          </p:nvPr>
        </p:nvGraphicFramePr>
        <p:xfrm>
          <a:off x="502920" y="1830493"/>
          <a:ext cx="9052560" cy="5129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B999F817-F5D2-4A26-96AD-1211DCAE6C1D}" type="slidenum">
              <a:rPr lang="en-US" smtClean="0"/>
              <a:pPr/>
              <a:t>3</a:t>
            </a:fld>
            <a:endParaRPr lang="en-US" dirty="0"/>
          </a:p>
        </p:txBody>
      </p:sp>
    </p:spTree>
    <p:extLst>
      <p:ext uri="{BB962C8B-B14F-4D97-AF65-F5344CB8AC3E}">
        <p14:creationId xmlns:p14="http://schemas.microsoft.com/office/powerpoint/2010/main" val="970264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3100" dirty="0" smtClean="0">
                <a:solidFill>
                  <a:srgbClr val="1F497D"/>
                </a:solidFill>
              </a:rPr>
              <a:t>Family Partnerships: Implement systems for communication to Families</a:t>
            </a:r>
            <a:r>
              <a:rPr lang="en-US" sz="3100" dirty="0">
                <a:solidFill>
                  <a:srgbClr val="1F497D"/>
                </a:solidFill>
              </a:rPr>
              <a:t/>
            </a:r>
            <a:br>
              <a:rPr lang="en-US" sz="3100" dirty="0">
                <a:solidFill>
                  <a:srgbClr val="1F497D"/>
                </a:solidFill>
              </a:rPr>
            </a:br>
            <a:endParaRPr lang="en-US" sz="3100" b="1" dirty="0">
              <a:solidFill>
                <a:srgbClr val="1F497D"/>
              </a:solidFill>
            </a:endParaRPr>
          </a:p>
        </p:txBody>
      </p:sp>
      <p:sp>
        <p:nvSpPr>
          <p:cNvPr id="3" name="Content Placeholder 2"/>
          <p:cNvSpPr>
            <a:spLocks noGrp="1"/>
          </p:cNvSpPr>
          <p:nvPr>
            <p:ph idx="1"/>
          </p:nvPr>
        </p:nvSpPr>
        <p:spPr>
          <a:xfrm>
            <a:off x="502920" y="1206500"/>
            <a:ext cx="9085580" cy="5499099"/>
          </a:xfrm>
        </p:spPr>
        <p:txBody>
          <a:bodyPr/>
          <a:lstStyle/>
          <a:p>
            <a:r>
              <a:rPr lang="en-US" dirty="0" smtClean="0"/>
              <a:t>Weekly Newsletter via </a:t>
            </a:r>
            <a:r>
              <a:rPr lang="en-US" dirty="0" err="1" smtClean="0"/>
              <a:t>BlackBoard</a:t>
            </a:r>
            <a:r>
              <a:rPr lang="en-US" dirty="0" smtClean="0"/>
              <a:t> Connect from the principal:</a:t>
            </a:r>
          </a:p>
          <a:p>
            <a:r>
              <a:rPr lang="en-US" sz="1000" dirty="0"/>
              <a:t>Hello </a:t>
            </a:r>
            <a:r>
              <a:rPr lang="en-US" sz="1000" dirty="0" err="1"/>
              <a:t>Heatherwood</a:t>
            </a:r>
            <a:r>
              <a:rPr lang="en-US" sz="1000" dirty="0"/>
              <a:t> families,</a:t>
            </a:r>
          </a:p>
          <a:p>
            <a:r>
              <a:rPr lang="en-US" sz="1000" b="1" dirty="0"/>
              <a:t>Report Cards</a:t>
            </a:r>
            <a:r>
              <a:rPr lang="en-US" sz="1000" dirty="0"/>
              <a:t> will be sent home with students this coming Friday, February 12th.  Report cards will be distributed during 7th period.  Please also support your student by checking grades online through the Grades &amp; More link on the top right corner of Everett Public Schools website.  </a:t>
            </a:r>
          </a:p>
          <a:p>
            <a:r>
              <a:rPr lang="en-US" sz="1000" b="1" dirty="0"/>
              <a:t>PTA Meeting:</a:t>
            </a:r>
            <a:r>
              <a:rPr lang="en-US" sz="1000" dirty="0"/>
              <a:t> Our PTA has their monthly meeting on Monday evening at 7:00 PM.  At 6:30 PM, PTA is hosting a second viewing of our S.O.S. curriculum (Signs of Suicide).  We invite all parents to this viewing and also encourage parents to stay and learn more about PTA.  </a:t>
            </a:r>
          </a:p>
          <a:p>
            <a:r>
              <a:rPr lang="en-US" sz="1000" b="1" dirty="0"/>
              <a:t>STEAM (Science, Technology, Engineering, Arts and Math) Assembly:</a:t>
            </a:r>
            <a:r>
              <a:rPr lang="en-US" sz="1000" dirty="0"/>
              <a:t> Our fantastic </a:t>
            </a:r>
            <a:r>
              <a:rPr lang="en-US" sz="1000" dirty="0" err="1"/>
              <a:t>Heatherwood</a:t>
            </a:r>
            <a:r>
              <a:rPr lang="en-US" sz="1000" dirty="0"/>
              <a:t> PTA has arranged for all </a:t>
            </a:r>
            <a:r>
              <a:rPr lang="en-US" sz="1000" dirty="0" err="1"/>
              <a:t>Heatherwood</a:t>
            </a:r>
            <a:r>
              <a:rPr lang="en-US" sz="1000" dirty="0"/>
              <a:t> students to participate in an Music and Technology Assembly with composer/speaker, Brent Daniels.  This is an interactive assembly </a:t>
            </a:r>
            <a:r>
              <a:rPr lang="en-US" sz="1000" dirty="0" err="1"/>
              <a:t>tha</a:t>
            </a:r>
            <a:endParaRPr lang="en-US" sz="1000" dirty="0"/>
          </a:p>
          <a:p>
            <a:r>
              <a:rPr lang="en-US" sz="1000" dirty="0"/>
              <a:t>Study Club Support (two times a week) where teachers can sign students up</a:t>
            </a:r>
          </a:p>
          <a:p>
            <a:r>
              <a:rPr lang="en-US" dirty="0" smtClean="0"/>
              <a:t>Teacher Assigned Study Club: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30</a:t>
            </a:fld>
            <a:endParaRPr lang="en-US"/>
          </a:p>
        </p:txBody>
      </p:sp>
      <p:pic>
        <p:nvPicPr>
          <p:cNvPr id="6" name="Picture 5" descr="Screen Shot 2016-02-21 at 10.51.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17" y="4513779"/>
            <a:ext cx="7095067" cy="1988621"/>
          </a:xfrm>
          <a:prstGeom prst="rect">
            <a:avLst/>
          </a:prstGeom>
        </p:spPr>
      </p:pic>
    </p:spTree>
    <p:extLst>
      <p:ext uri="{BB962C8B-B14F-4D97-AF65-F5344CB8AC3E}">
        <p14:creationId xmlns:p14="http://schemas.microsoft.com/office/powerpoint/2010/main" val="10799674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0"/>
            <a:ext cx="9288780" cy="1076566"/>
          </a:xfrm>
        </p:spPr>
        <p:txBody>
          <a:bodyPr/>
          <a:lstStyle/>
          <a:p>
            <a:r>
              <a:rPr lang="en-US" dirty="0" smtClean="0">
                <a:solidFill>
                  <a:srgbClr val="1F497D"/>
                </a:solidFill>
              </a:rPr>
              <a:t>Equity and High School Readiness: Reduction of Ds </a:t>
            </a:r>
            <a:r>
              <a:rPr lang="en-US" dirty="0">
                <a:solidFill>
                  <a:srgbClr val="1F497D"/>
                </a:solidFill>
              </a:rPr>
              <a:t>&amp;</a:t>
            </a:r>
            <a:r>
              <a:rPr lang="en-US" dirty="0" smtClean="0">
                <a:solidFill>
                  <a:srgbClr val="1F497D"/>
                </a:solidFill>
              </a:rPr>
              <a:t> Fs</a:t>
            </a:r>
            <a:endParaRPr lang="en-US" dirty="0">
              <a:solidFill>
                <a:srgbClr val="1F497D"/>
              </a:solidFill>
            </a:endParaRPr>
          </a:p>
        </p:txBody>
      </p:sp>
      <p:sp>
        <p:nvSpPr>
          <p:cNvPr id="3" name="Content Placeholder 2"/>
          <p:cNvSpPr>
            <a:spLocks noGrp="1"/>
          </p:cNvSpPr>
          <p:nvPr>
            <p:ph idx="1"/>
          </p:nvPr>
        </p:nvSpPr>
        <p:spPr>
          <a:xfrm>
            <a:off x="220133" y="1220894"/>
            <a:ext cx="9420013" cy="5569373"/>
          </a:xfrm>
        </p:spPr>
        <p:txBody>
          <a:bodyPr/>
          <a:lstStyle/>
          <a:p>
            <a:pPr marL="0" indent="0">
              <a:buNone/>
            </a:pPr>
            <a:r>
              <a:rPr lang="en-US" b="1" dirty="0" smtClean="0">
                <a:solidFill>
                  <a:srgbClr val="000000"/>
                </a:solidFill>
              </a:rPr>
              <a:t>Support for under-performing students</a:t>
            </a:r>
          </a:p>
          <a:p>
            <a:r>
              <a:rPr lang="en-US" dirty="0" smtClean="0"/>
              <a:t>Teacher Assigned Study Club</a:t>
            </a:r>
          </a:p>
          <a:p>
            <a:endParaRPr lang="en-US" dirty="0"/>
          </a:p>
          <a:p>
            <a:pPr marL="0" indent="0">
              <a:buNone/>
            </a:pPr>
            <a:endParaRPr lang="en-US" dirty="0" smtClean="0"/>
          </a:p>
          <a:p>
            <a:r>
              <a:rPr lang="en-US" dirty="0" smtClean="0"/>
              <a:t>Two Science &amp; Math Study Club Stipends</a:t>
            </a:r>
          </a:p>
          <a:p>
            <a:r>
              <a:rPr lang="en-US" dirty="0" smtClean="0"/>
              <a:t>Re-allocation resources to provide Push-In/Pull Out supports</a:t>
            </a:r>
          </a:p>
          <a:p>
            <a:endParaRPr lang="en-US" dirty="0" smtClean="0"/>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31</a:t>
            </a:fld>
            <a:endParaRPr lang="en-US"/>
          </a:p>
        </p:txBody>
      </p:sp>
      <p:pic>
        <p:nvPicPr>
          <p:cNvPr id="6" name="Picture 5" descr="Screen Shot 2016-02-21 at 1.0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7" y="2615188"/>
            <a:ext cx="7975600" cy="1127079"/>
          </a:xfrm>
          <a:prstGeom prst="rect">
            <a:avLst/>
          </a:prstGeom>
        </p:spPr>
      </p:pic>
    </p:spTree>
    <p:extLst>
      <p:ext uri="{BB962C8B-B14F-4D97-AF65-F5344CB8AC3E}">
        <p14:creationId xmlns:p14="http://schemas.microsoft.com/office/powerpoint/2010/main" val="33683611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F497D"/>
                </a:solidFill>
              </a:rPr>
              <a:t>Equity and High School </a:t>
            </a:r>
            <a:r>
              <a:rPr lang="en-US" dirty="0" smtClean="0">
                <a:solidFill>
                  <a:srgbClr val="1F497D"/>
                </a:solidFill>
              </a:rPr>
              <a:t>Readiness: Reduction of Ds &amp; Fs</a:t>
            </a:r>
            <a:endParaRPr lang="en-US" dirty="0">
              <a:solidFill>
                <a:srgbClr val="1F497D"/>
              </a:solidFill>
            </a:endParaRPr>
          </a:p>
        </p:txBody>
      </p:sp>
      <p:sp>
        <p:nvSpPr>
          <p:cNvPr id="3" name="Content Placeholder 2"/>
          <p:cNvSpPr>
            <a:spLocks noGrp="1"/>
          </p:cNvSpPr>
          <p:nvPr>
            <p:ph idx="1"/>
          </p:nvPr>
        </p:nvSpPr>
        <p:spPr>
          <a:xfrm>
            <a:off x="502920" y="1185334"/>
            <a:ext cx="9052560" cy="5757652"/>
          </a:xfrm>
        </p:spPr>
        <p:txBody>
          <a:bodyPr/>
          <a:lstStyle/>
          <a:p>
            <a:r>
              <a:rPr lang="en-US" sz="2800" dirty="0" smtClean="0"/>
              <a:t>Focused support in Social Studies &amp; Science as classes with high numbers of struggling students</a:t>
            </a:r>
          </a:p>
          <a:p>
            <a:pPr marL="0" indent="0">
              <a:buNone/>
            </a:pPr>
            <a:endParaRPr lang="en-US" dirty="0" smtClean="0"/>
          </a:p>
          <a:p>
            <a:pPr marL="0" indent="0">
              <a:buNone/>
            </a:pPr>
            <a:endParaRPr lang="en-US" dirty="0" smtClean="0"/>
          </a:p>
          <a:p>
            <a:pPr marL="0" indent="0">
              <a:buNone/>
            </a:pPr>
            <a:endParaRPr lang="en-US" dirty="0" smtClean="0"/>
          </a:p>
          <a:p>
            <a:r>
              <a:rPr lang="en-US" sz="2800" dirty="0" smtClean="0"/>
              <a:t>Wrap-around supports in all classes</a:t>
            </a:r>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32</a:t>
            </a:fld>
            <a:endParaRPr lang="en-US"/>
          </a:p>
        </p:txBody>
      </p:sp>
      <p:pic>
        <p:nvPicPr>
          <p:cNvPr id="6" name="Picture 5" descr="Screen Shot 2016-02-21 at 2.26.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4687" y="2187572"/>
            <a:ext cx="3881967" cy="1849980"/>
          </a:xfrm>
          <a:prstGeom prst="rect">
            <a:avLst/>
          </a:prstGeom>
        </p:spPr>
      </p:pic>
      <p:pic>
        <p:nvPicPr>
          <p:cNvPr id="7" name="Picture 6" descr="Screen Shot 2016-02-21 at 2.23.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600" y="5039790"/>
            <a:ext cx="5825054" cy="1231900"/>
          </a:xfrm>
          <a:prstGeom prst="rect">
            <a:avLst/>
          </a:prstGeom>
        </p:spPr>
      </p:pic>
      <p:pic>
        <p:nvPicPr>
          <p:cNvPr id="8" name="Picture 3" descr="C:\Users\09787\Desktop\IMG_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41996" y="5270950"/>
            <a:ext cx="1857805" cy="139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1383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89459"/>
            <a:ext cx="9052560" cy="1076566"/>
          </a:xfrm>
        </p:spPr>
        <p:txBody>
          <a:bodyPr>
            <a:noAutofit/>
          </a:bodyPr>
          <a:lstStyle/>
          <a:p>
            <a:r>
              <a:rPr lang="en-US" dirty="0" smtClean="0">
                <a:solidFill>
                  <a:srgbClr val="1F497D"/>
                </a:solidFill>
              </a:rPr>
              <a:t>Equity and Challenging Options</a:t>
            </a:r>
            <a:endParaRPr lang="en-US" dirty="0">
              <a:solidFill>
                <a:srgbClr val="1F497D"/>
              </a:solidFill>
            </a:endParaRPr>
          </a:p>
        </p:txBody>
      </p:sp>
      <p:pic>
        <p:nvPicPr>
          <p:cNvPr id="7" name="Content Placeholder 6" descr="IMG_6018.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773" t="4365" r="16471" b="12252"/>
          <a:stretch/>
        </p:blipFill>
        <p:spPr>
          <a:xfrm>
            <a:off x="1930400" y="1625600"/>
            <a:ext cx="6129867" cy="5029200"/>
          </a:xfrm>
          <a:ln>
            <a:solidFill>
              <a:srgbClr val="000000"/>
            </a:solidFill>
          </a:ln>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33</a:t>
            </a:fld>
            <a:endParaRPr lang="en-US"/>
          </a:p>
        </p:txBody>
      </p:sp>
    </p:spTree>
    <p:extLst>
      <p:ext uri="{BB962C8B-B14F-4D97-AF65-F5344CB8AC3E}">
        <p14:creationId xmlns:p14="http://schemas.microsoft.com/office/powerpoint/2010/main" val="7052664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a:spLocks noGrp="1"/>
          </p:cNvSpPr>
          <p:nvPr>
            <p:ph type="title"/>
          </p:nvPr>
        </p:nvSpPr>
        <p:spPr/>
        <p:txBody>
          <a:bodyPr/>
          <a:lstStyle/>
          <a:p>
            <a:r>
              <a:rPr lang="en-US" dirty="0" smtClean="0">
                <a:solidFill>
                  <a:srgbClr val="1F497D"/>
                </a:solidFill>
              </a:rPr>
              <a:t>College Bound Scholarship</a:t>
            </a:r>
            <a:endParaRPr lang="en-US" dirty="0">
              <a:solidFill>
                <a:srgbClr val="1F497D"/>
              </a:solidFill>
            </a:endParaRPr>
          </a:p>
        </p:txBody>
      </p:sp>
      <p:sp>
        <p:nvSpPr>
          <p:cNvPr id="3" name="Footer Placeholder 2"/>
          <p:cNvSpPr>
            <a:spLocks noGrp="1"/>
          </p:cNvSpPr>
          <p:nvPr>
            <p:ph type="ftr" sz="quarter" idx="3"/>
          </p:nvPr>
        </p:nvSpPr>
        <p:spPr/>
        <p:txBody>
          <a:bodyPr/>
          <a:lstStyle/>
          <a:p>
            <a:r>
              <a:rPr lang="en-US" dirty="0"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B999F817-F5D2-4A26-96AD-1211DCAE6C1D}" type="slidenum">
              <a:rPr lang="en-US" smtClean="0">
                <a:solidFill>
                  <a:prstClr val="black">
                    <a:tint val="75000"/>
                  </a:prstClr>
                </a:solidFill>
              </a:rPr>
              <a:pPr/>
              <a:t>34</a:t>
            </a:fld>
            <a:endParaRPr lang="en-US" dirty="0">
              <a:solidFill>
                <a:prstClr val="black">
                  <a:tint val="75000"/>
                </a:prstClr>
              </a:solidFill>
            </a:endParaRPr>
          </a:p>
        </p:txBody>
      </p:sp>
      <p:pic>
        <p:nvPicPr>
          <p:cNvPr id="3075"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432" y="1088136"/>
            <a:ext cx="7717536" cy="56327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5689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a:spLocks noGrp="1"/>
          </p:cNvSpPr>
          <p:nvPr>
            <p:ph type="title"/>
          </p:nvPr>
        </p:nvSpPr>
        <p:spPr/>
        <p:txBody>
          <a:bodyPr/>
          <a:lstStyle/>
          <a:p>
            <a:r>
              <a:rPr lang="en-US" dirty="0" smtClean="0">
                <a:solidFill>
                  <a:srgbClr val="1F497D"/>
                </a:solidFill>
              </a:rPr>
              <a:t>STEM Courses</a:t>
            </a:r>
            <a:endParaRPr lang="en-US" dirty="0">
              <a:solidFill>
                <a:srgbClr val="1F497D"/>
              </a:solidFill>
            </a:endParaRPr>
          </a:p>
        </p:txBody>
      </p:sp>
      <p:sp>
        <p:nvSpPr>
          <p:cNvPr id="3" name="Footer Placeholder 2"/>
          <p:cNvSpPr>
            <a:spLocks noGrp="1"/>
          </p:cNvSpPr>
          <p:nvPr>
            <p:ph type="ftr" sz="quarter" idx="3"/>
          </p:nvPr>
        </p:nvSpPr>
        <p:spPr/>
        <p:txBody>
          <a:bodyPr/>
          <a:lstStyle/>
          <a:p>
            <a:r>
              <a:rPr lang="en-US" dirty="0" smtClean="0">
                <a:solidFill>
                  <a:prstClr val="black">
                    <a:tint val="75000"/>
                  </a:prstClr>
                </a:solidFill>
                <a:latin typeface="Tahoma" pitchFamily="34" charset="0"/>
                <a:ea typeface="Tahoma" pitchFamily="34" charset="0"/>
                <a:cs typeface="Tahoma" pitchFamily="34" charset="0"/>
              </a:rPr>
              <a:t>Compiled by Everett Public Schools - Assessment &amp; Research Department</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B999F817-F5D2-4A26-96AD-1211DCAE6C1D}" type="slidenum">
              <a:rPr lang="en-US" smtClean="0">
                <a:solidFill>
                  <a:prstClr val="black">
                    <a:tint val="75000"/>
                  </a:prstClr>
                </a:solidFill>
              </a:rPr>
              <a:pPr/>
              <a:t>35</a:t>
            </a:fld>
            <a:endParaRPr lang="en-US" dirty="0">
              <a:solidFill>
                <a:prstClr val="black">
                  <a:tint val="75000"/>
                </a:prstClr>
              </a:solidFill>
            </a:endParaRPr>
          </a:p>
        </p:txBody>
      </p:sp>
      <p:pic>
        <p:nvPicPr>
          <p:cNvPr id="4098"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432" y="1088136"/>
            <a:ext cx="7717536" cy="5632704"/>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786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Access to Advanced Classes 2014-15</a:t>
            </a:r>
            <a:endParaRPr lang="en-US" dirty="0">
              <a:solidFill>
                <a:srgbClr val="1F497D"/>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1673697"/>
              </p:ext>
            </p:extLst>
          </p:nvPr>
        </p:nvGraphicFramePr>
        <p:xfrm>
          <a:off x="503238" y="1812925"/>
          <a:ext cx="9051925" cy="5130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64659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Access to Advanced Classes 2015-16</a:t>
            </a:r>
            <a:endParaRPr lang="en-US" dirty="0">
              <a:solidFill>
                <a:srgbClr val="1F497D"/>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2836047"/>
              </p:ext>
            </p:extLst>
          </p:nvPr>
        </p:nvGraphicFramePr>
        <p:xfrm>
          <a:off x="203200" y="1236133"/>
          <a:ext cx="9623214" cy="55883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486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Recruitment Actions</a:t>
            </a:r>
            <a:endParaRPr lang="en-US" dirty="0">
              <a:solidFill>
                <a:srgbClr val="1F497D"/>
              </a:solidFill>
            </a:endParaRPr>
          </a:p>
        </p:txBody>
      </p:sp>
      <p:sp>
        <p:nvSpPr>
          <p:cNvPr id="3" name="Content Placeholder 2"/>
          <p:cNvSpPr>
            <a:spLocks noGrp="1"/>
          </p:cNvSpPr>
          <p:nvPr>
            <p:ph idx="1"/>
          </p:nvPr>
        </p:nvSpPr>
        <p:spPr>
          <a:xfrm>
            <a:off x="502920" y="1085437"/>
            <a:ext cx="9052560" cy="5637096"/>
          </a:xfrm>
        </p:spPr>
        <p:txBody>
          <a:bodyPr/>
          <a:lstStyle/>
          <a:p>
            <a:r>
              <a:rPr lang="en-US" sz="2800" dirty="0" smtClean="0"/>
              <a:t>Identify kids in 7/8 Math for Coordinated Science</a:t>
            </a:r>
          </a:p>
          <a:p>
            <a:r>
              <a:rPr lang="en-US" sz="2800" dirty="0" smtClean="0"/>
              <a:t>Identify kids who </a:t>
            </a:r>
            <a:r>
              <a:rPr lang="en-US" sz="2800" dirty="0"/>
              <a:t>c</a:t>
            </a:r>
            <a:r>
              <a:rPr lang="en-US" sz="2800" dirty="0" smtClean="0"/>
              <a:t>ould “bump” into higher level English with support</a:t>
            </a:r>
          </a:p>
          <a:p>
            <a:r>
              <a:rPr lang="en-US" sz="2800" dirty="0" smtClean="0"/>
              <a:t>Develop system to provide additional access points to advanced pathways (support needed)</a:t>
            </a:r>
            <a:endParaRPr lang="en-US" sz="28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38</a:t>
            </a:fld>
            <a:endParaRPr lang="en-US"/>
          </a:p>
        </p:txBody>
      </p:sp>
      <p:pic>
        <p:nvPicPr>
          <p:cNvPr id="5122" name="Picture 2" descr="C:\Users\09787\Desktop\IMG_22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2300" y="-59817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09787\Desktop\IMG_22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0" y="-5676900"/>
            <a:ext cx="7315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09787\Desktop\IMG_22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8445" y="3903406"/>
            <a:ext cx="3758836" cy="281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7189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Welcoming Environment</a:t>
            </a:r>
            <a:endParaRPr lang="en-US" dirty="0">
              <a:solidFill>
                <a:srgbClr val="1F497D"/>
              </a:solidFill>
            </a:endParaRPr>
          </a:p>
        </p:txBody>
      </p:sp>
      <p:sp>
        <p:nvSpPr>
          <p:cNvPr id="3" name="Content Placeholder 2"/>
          <p:cNvSpPr>
            <a:spLocks noGrp="1"/>
          </p:cNvSpPr>
          <p:nvPr>
            <p:ph idx="1"/>
          </p:nvPr>
        </p:nvSpPr>
        <p:spPr>
          <a:xfrm>
            <a:off x="418253" y="1202268"/>
            <a:ext cx="9052560" cy="6333386"/>
          </a:xfrm>
        </p:spPr>
        <p:txBody>
          <a:bodyPr/>
          <a:lstStyle/>
          <a:p>
            <a:endParaRPr lang="en-US" dirty="0" smtClean="0"/>
          </a:p>
          <a:p>
            <a:pPr marL="0" indent="0">
              <a:buNone/>
            </a:pPr>
            <a:endParaRPr lang="en-US" dirty="0" smtClean="0"/>
          </a:p>
          <a:p>
            <a:pPr marL="0" indent="0">
              <a:buNone/>
            </a:pPr>
            <a:endParaRPr lang="en-US" dirty="0"/>
          </a:p>
          <a:p>
            <a:endParaRPr lang="en-US" dirty="0" smtClean="0"/>
          </a:p>
          <a:p>
            <a:pPr marL="0" indent="0">
              <a:buNone/>
            </a:pPr>
            <a:endParaRPr lang="en-US" dirty="0" smtClean="0"/>
          </a:p>
          <a:p>
            <a:r>
              <a:rPr lang="en-US" sz="2800" dirty="0" smtClean="0"/>
              <a:t>School-wide positive approach to </a:t>
            </a:r>
          </a:p>
          <a:p>
            <a:pPr marL="0" indent="0">
              <a:buNone/>
            </a:pPr>
            <a:r>
              <a:rPr lang="en-US" sz="2800" dirty="0" smtClean="0"/>
              <a:t>discipline</a:t>
            </a:r>
          </a:p>
          <a:p>
            <a:pPr lvl="1"/>
            <a:r>
              <a:rPr lang="en-US" sz="2400" dirty="0" smtClean="0"/>
              <a:t>Partnering with staff and students</a:t>
            </a:r>
            <a:endParaRPr lang="en-US" sz="2400" dirty="0"/>
          </a:p>
          <a:p>
            <a:pPr marL="635176" indent="-571500"/>
            <a:r>
              <a:rPr lang="en-US" sz="2800" dirty="0" smtClean="0"/>
              <a:t>Create more opportunities for students</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87EEC9-E961-4BBE-8C1B-4B072B37F491}" type="slidenum">
              <a:rPr lang="en-US" smtClean="0"/>
              <a:t>39</a:t>
            </a:fld>
            <a:endParaRPr lang="en-US"/>
          </a:p>
        </p:txBody>
      </p:sp>
      <p:pic>
        <p:nvPicPr>
          <p:cNvPr id="6" name="Picture 5" descr="FullSizeRender-1.jpg"/>
          <p:cNvPicPr>
            <a:picLocks noChangeAspect="1"/>
          </p:cNvPicPr>
          <p:nvPr/>
        </p:nvPicPr>
        <p:blipFill rotWithShape="1">
          <a:blip r:embed="rId2">
            <a:extLst>
              <a:ext uri="{28A0092B-C50C-407E-A947-70E740481C1C}">
                <a14:useLocalDpi xmlns:a14="http://schemas.microsoft.com/office/drawing/2010/main" val="0"/>
              </a:ext>
            </a:extLst>
          </a:blip>
          <a:srcRect l="4167" t="23025" r="1042" b="6694"/>
          <a:stretch/>
        </p:blipFill>
        <p:spPr>
          <a:xfrm>
            <a:off x="701492" y="983452"/>
            <a:ext cx="8839201" cy="3165231"/>
          </a:xfrm>
          <a:prstGeom prst="rect">
            <a:avLst/>
          </a:prstGeom>
        </p:spPr>
      </p:pic>
      <p:pic>
        <p:nvPicPr>
          <p:cNvPr id="6146" name="Picture 2" descr="C:\Users\09787\Desktop\Jones and Mikenz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587" y="4281305"/>
            <a:ext cx="2262081" cy="162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56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Change in Staff</a:t>
            </a:r>
            <a:endParaRPr lang="en-US" dirty="0">
              <a:solidFill>
                <a:srgbClr val="1F497D"/>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77374353"/>
              </p:ext>
            </p:extLst>
          </p:nvPr>
        </p:nvGraphicFramePr>
        <p:xfrm>
          <a:off x="604520" y="1182793"/>
          <a:ext cx="9052560" cy="5590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4</a:t>
            </a:fld>
            <a:endParaRPr lang="en-US"/>
          </a:p>
        </p:txBody>
      </p:sp>
    </p:spTree>
    <p:extLst>
      <p:ext uri="{BB962C8B-B14F-4D97-AF65-F5344CB8AC3E}">
        <p14:creationId xmlns:p14="http://schemas.microsoft.com/office/powerpoint/2010/main" val="1244363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1F497D"/>
                </a:solidFill>
              </a:rPr>
              <a:t>High Performing Teams</a:t>
            </a:r>
            <a:endParaRPr lang="en-US" dirty="0">
              <a:solidFill>
                <a:srgbClr val="1F497D"/>
              </a:solidFill>
            </a:endParaRPr>
          </a:p>
        </p:txBody>
      </p:sp>
      <p:sp>
        <p:nvSpPr>
          <p:cNvPr id="4" name="Content Placeholder 3"/>
          <p:cNvSpPr>
            <a:spLocks noGrp="1"/>
          </p:cNvSpPr>
          <p:nvPr>
            <p:ph idx="1"/>
          </p:nvPr>
        </p:nvSpPr>
        <p:spPr>
          <a:xfrm>
            <a:off x="401320" y="1102360"/>
            <a:ext cx="9052560" cy="5857240"/>
          </a:xfrm>
        </p:spPr>
        <p:txBody>
          <a:bodyPr/>
          <a:lstStyle/>
          <a:p>
            <a:r>
              <a:rPr lang="en-US" sz="2800" dirty="0" smtClean="0"/>
              <a:t>Collaborative goals centered on text-based </a:t>
            </a:r>
            <a:r>
              <a:rPr lang="en-US" sz="2800" b="1" dirty="0" smtClean="0"/>
              <a:t>writing</a:t>
            </a:r>
            <a:r>
              <a:rPr lang="en-US" sz="2800" dirty="0" smtClean="0"/>
              <a:t> across </a:t>
            </a:r>
            <a:r>
              <a:rPr lang="en-US" sz="2800" b="1" dirty="0" smtClean="0"/>
              <a:t>all three </a:t>
            </a:r>
            <a:r>
              <a:rPr lang="en-US" sz="2800" dirty="0" smtClean="0"/>
              <a:t>grade-levels and multiple contents: </a:t>
            </a:r>
          </a:p>
          <a:p>
            <a:pPr lvl="1"/>
            <a:r>
              <a:rPr lang="en-US" sz="2800" dirty="0" smtClean="0"/>
              <a:t>Science</a:t>
            </a:r>
          </a:p>
          <a:p>
            <a:pPr lvl="1"/>
            <a:r>
              <a:rPr lang="en-US" sz="2800" dirty="0" smtClean="0"/>
              <a:t>English</a:t>
            </a:r>
          </a:p>
          <a:p>
            <a:pPr lvl="1"/>
            <a:r>
              <a:rPr lang="en-US" sz="2800" dirty="0" smtClean="0"/>
              <a:t>Social Studies</a:t>
            </a:r>
          </a:p>
          <a:p>
            <a:pPr marL="635176" indent="-571500"/>
            <a:r>
              <a:rPr lang="en-US" sz="2800" dirty="0" smtClean="0"/>
              <a:t>Collaborative discourse around student work and assessment data</a:t>
            </a:r>
          </a:p>
          <a:p>
            <a:pPr marL="635176" indent="-571500"/>
            <a:r>
              <a:rPr lang="en-US" sz="2800" dirty="0" smtClean="0"/>
              <a:t>Systems for monitoring and support</a:t>
            </a:r>
          </a:p>
        </p:txBody>
      </p:sp>
      <p:sp>
        <p:nvSpPr>
          <p:cNvPr id="2" name="Slide Number Placeholder 1"/>
          <p:cNvSpPr>
            <a:spLocks noGrp="1"/>
          </p:cNvSpPr>
          <p:nvPr>
            <p:ph type="sldNum" sz="quarter" idx="12"/>
          </p:nvPr>
        </p:nvSpPr>
        <p:spPr/>
        <p:txBody>
          <a:bodyPr/>
          <a:lstStyle/>
          <a:p>
            <a:fld id="{B999F817-F5D2-4A26-96AD-1211DCAE6C1D}" type="slidenum">
              <a:rPr lang="en-US" smtClean="0"/>
              <a:pPr/>
              <a:t>40</a:t>
            </a:fld>
            <a:endParaRPr lang="en-US" dirty="0"/>
          </a:p>
        </p:txBody>
      </p:sp>
    </p:spTree>
    <p:extLst>
      <p:ext uri="{BB962C8B-B14F-4D97-AF65-F5344CB8AC3E}">
        <p14:creationId xmlns:p14="http://schemas.microsoft.com/office/powerpoint/2010/main" val="13775342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41</a:t>
            </a:fld>
            <a:endParaRPr lang="en-US" dirty="0"/>
          </a:p>
        </p:txBody>
      </p:sp>
      <p:sp>
        <p:nvSpPr>
          <p:cNvPr id="3" name="Title 2"/>
          <p:cNvSpPr>
            <a:spLocks noGrp="1"/>
          </p:cNvSpPr>
          <p:nvPr>
            <p:ph type="title"/>
          </p:nvPr>
        </p:nvSpPr>
        <p:spPr/>
        <p:txBody>
          <a:bodyPr/>
          <a:lstStyle/>
          <a:p>
            <a:r>
              <a:rPr lang="en-US" dirty="0" smtClean="0">
                <a:solidFill>
                  <a:srgbClr val="1F497D"/>
                </a:solidFill>
              </a:rPr>
              <a:t>Key Performance Outcomes for English/Language Arts</a:t>
            </a:r>
            <a:endParaRPr lang="en-US" dirty="0">
              <a:solidFill>
                <a:srgbClr val="1F497D"/>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762970072"/>
              </p:ext>
            </p:extLst>
          </p:nvPr>
        </p:nvGraphicFramePr>
        <p:xfrm>
          <a:off x="0" y="3479799"/>
          <a:ext cx="10058400" cy="2863691"/>
        </p:xfrm>
        <a:graphic>
          <a:graphicData uri="http://schemas.openxmlformats.org/presentationml/2006/ole">
            <mc:AlternateContent xmlns:mc="http://schemas.openxmlformats.org/markup-compatibility/2006">
              <mc:Choice xmlns:v="urn:schemas-microsoft-com:vml" Requires="v">
                <p:oleObj spid="_x0000_s1243" name="Document" r:id="rId5" imgW="9347200" imgH="1752600" progId="Word.Document.12">
                  <p:embed/>
                </p:oleObj>
              </mc:Choice>
              <mc:Fallback>
                <p:oleObj name="Document" r:id="rId5" imgW="9347200" imgH="1752600" progId="Word.Document.12">
                  <p:embed/>
                  <p:pic>
                    <p:nvPicPr>
                      <p:cNvPr id="0" name=""/>
                      <p:cNvPicPr/>
                      <p:nvPr/>
                    </p:nvPicPr>
                    <p:blipFill>
                      <a:blip r:embed="rId6"/>
                      <a:stretch>
                        <a:fillRect/>
                      </a:stretch>
                    </p:blipFill>
                    <p:spPr>
                      <a:xfrm>
                        <a:off x="0" y="3479799"/>
                        <a:ext cx="10058400" cy="2863691"/>
                      </a:xfrm>
                      <a:prstGeom prst="rect">
                        <a:avLst/>
                      </a:prstGeom>
                    </p:spPr>
                  </p:pic>
                </p:oleObj>
              </mc:Fallback>
            </mc:AlternateContent>
          </a:graphicData>
        </a:graphic>
      </p:graphicFrame>
      <p:sp>
        <p:nvSpPr>
          <p:cNvPr id="7" name="Rectangle 6"/>
          <p:cNvSpPr/>
          <p:nvPr/>
        </p:nvSpPr>
        <p:spPr>
          <a:xfrm>
            <a:off x="736600" y="1539439"/>
            <a:ext cx="8890000" cy="1200328"/>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The target for the 2015-2016 school year is </a:t>
            </a:r>
            <a:r>
              <a:rPr lang="en-US" sz="2400" b="1" dirty="0">
                <a:latin typeface="Tahoma" panose="020B0604030504040204" pitchFamily="34" charset="0"/>
                <a:ea typeface="Tahoma" panose="020B0604030504040204" pitchFamily="34" charset="0"/>
                <a:cs typeface="Tahoma" panose="020B0604030504040204" pitchFamily="34" charset="0"/>
              </a:rPr>
              <a:t>100% </a:t>
            </a:r>
            <a:r>
              <a:rPr lang="en-US" sz="2400" dirty="0">
                <a:latin typeface="Tahoma" panose="020B0604030504040204" pitchFamily="34" charset="0"/>
                <a:ea typeface="Tahoma" panose="020B0604030504040204" pitchFamily="34" charset="0"/>
                <a:cs typeface="Tahoma" panose="020B0604030504040204" pitchFamily="34" charset="0"/>
              </a:rPr>
              <a:t>of students meeting standard on the Smarter Balanced Assessment (SBA) in English Language Arts (ELA). </a:t>
            </a:r>
          </a:p>
        </p:txBody>
      </p:sp>
      <p:sp>
        <p:nvSpPr>
          <p:cNvPr id="4" name="Rectangular Callout 3"/>
          <p:cNvSpPr/>
          <p:nvPr/>
        </p:nvSpPr>
        <p:spPr>
          <a:xfrm>
            <a:off x="368300" y="3378200"/>
            <a:ext cx="838200" cy="549148"/>
          </a:xfrm>
          <a:prstGeom prst="wedgeRectCallout">
            <a:avLst>
              <a:gd name="adj1" fmla="val -3922"/>
              <a:gd name="adj2" fmla="val 66145"/>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25.8%</a:t>
            </a:r>
            <a:endParaRPr lang="en-US" sz="1800" b="1" dirty="0">
              <a:solidFill>
                <a:schemeClr val="tx1"/>
              </a:solidFill>
            </a:endParaRPr>
          </a:p>
        </p:txBody>
      </p:sp>
      <p:sp>
        <p:nvSpPr>
          <p:cNvPr id="9" name="Rectangular Callout 8"/>
          <p:cNvSpPr/>
          <p:nvPr/>
        </p:nvSpPr>
        <p:spPr>
          <a:xfrm>
            <a:off x="3721100" y="3378200"/>
            <a:ext cx="838200" cy="549148"/>
          </a:xfrm>
          <a:prstGeom prst="wedgeRectCallout">
            <a:avLst>
              <a:gd name="adj1" fmla="val -3922"/>
              <a:gd name="adj2" fmla="val 66145"/>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20.2%</a:t>
            </a:r>
            <a:endParaRPr lang="en-US" sz="1800" b="1" dirty="0">
              <a:solidFill>
                <a:schemeClr val="tx1"/>
              </a:solidFill>
            </a:endParaRPr>
          </a:p>
        </p:txBody>
      </p:sp>
      <p:sp>
        <p:nvSpPr>
          <p:cNvPr id="10" name="Rectangular Callout 9"/>
          <p:cNvSpPr/>
          <p:nvPr/>
        </p:nvSpPr>
        <p:spPr>
          <a:xfrm>
            <a:off x="7048500" y="3378200"/>
            <a:ext cx="838200" cy="549148"/>
          </a:xfrm>
          <a:prstGeom prst="wedgeRectCallout">
            <a:avLst>
              <a:gd name="adj1" fmla="val -3922"/>
              <a:gd name="adj2" fmla="val 66145"/>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22.8%</a:t>
            </a:r>
            <a:endParaRPr lang="en-US" sz="1800" b="1" dirty="0">
              <a:solidFill>
                <a:schemeClr val="tx1"/>
              </a:solidFill>
            </a:endParaRPr>
          </a:p>
        </p:txBody>
      </p:sp>
    </p:spTree>
    <p:extLst>
      <p:ext uri="{BB962C8B-B14F-4D97-AF65-F5344CB8AC3E}">
        <p14:creationId xmlns:p14="http://schemas.microsoft.com/office/powerpoint/2010/main" val="4547678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6th Grade ELA</a:t>
            </a:r>
            <a:endParaRPr lang="en-US" dirty="0">
              <a:solidFill>
                <a:srgbClr val="1F497D"/>
              </a:solidFill>
            </a:endParaRPr>
          </a:p>
        </p:txBody>
      </p:sp>
      <p:sp>
        <p:nvSpPr>
          <p:cNvPr id="4" name="Footer Placeholder 3"/>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7" name="Slide Number Placeholder 6"/>
          <p:cNvSpPr>
            <a:spLocks noGrp="1"/>
          </p:cNvSpPr>
          <p:nvPr>
            <p:ph type="sldNum" sz="quarter" idx="4"/>
          </p:nvPr>
        </p:nvSpPr>
        <p:spPr/>
        <p:txBody>
          <a:bodyPr/>
          <a:lstStyle/>
          <a:p>
            <a:fld id="{31B80E4D-C55C-41DD-A67A-E2F4D6F272D4}" type="slidenum">
              <a:rPr lang="en-US" smtClean="0"/>
              <a:pPr/>
              <a:t>42</a:t>
            </a:fld>
            <a:endParaRPr lang="en-US" dirty="0"/>
          </a:p>
        </p:txBody>
      </p:sp>
      <p:pic>
        <p:nvPicPr>
          <p:cNvPr id="5" name="Picture 4"/>
          <p:cNvPicPr>
            <a:picLocks noChangeAspect="1" noChangeArrowheads="1"/>
          </p:cNvPicPr>
          <p:nvPr>
            <p:extLst>
              <p:ext uri="{D42A27DB-BD31-4B8C-83A1-F6EECF244321}">
                <p14:modId xmlns:p14="http://schemas.microsoft.com/office/powerpoint/2010/main" val="1240272697"/>
              </p:ext>
            </p:extLst>
          </p:nvPr>
        </p:nvPicPr>
        <p:blipFill>
          <a:blip r:embed="rId2"/>
          <a:srcRect/>
          <a:stretch>
            <a:fillRect/>
          </a:stretch>
        </p:blipFill>
        <p:spPr bwMode="auto">
          <a:xfrm>
            <a:off x="319088" y="901700"/>
            <a:ext cx="4652962"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extLst>
              <p:ext uri="{D42A27DB-BD31-4B8C-83A1-F6EECF244321}">
                <p14:modId xmlns:p14="http://schemas.microsoft.com/office/powerpoint/2010/main" val="885525280"/>
              </p:ext>
            </p:extLst>
          </p:nvPr>
        </p:nvPicPr>
        <p:blipFill>
          <a:blip r:embed="rId3"/>
          <a:srcRect/>
          <a:stretch>
            <a:fillRect/>
          </a:stretch>
        </p:blipFill>
        <p:spPr bwMode="auto">
          <a:xfrm>
            <a:off x="5087938" y="898525"/>
            <a:ext cx="4648200" cy="276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extLst>
              <p:ext uri="{D42A27DB-BD31-4B8C-83A1-F6EECF244321}">
                <p14:modId xmlns:p14="http://schemas.microsoft.com/office/powerpoint/2010/main" val="3891565458"/>
              </p:ext>
            </p:extLst>
          </p:nvPr>
        </p:nvPicPr>
        <p:blipFill>
          <a:blip r:embed="rId4"/>
          <a:srcRect/>
          <a:stretch>
            <a:fillRect/>
          </a:stretch>
        </p:blipFill>
        <p:spPr bwMode="auto">
          <a:xfrm>
            <a:off x="319088" y="3892550"/>
            <a:ext cx="4652962"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extLst>
              <p:ext uri="{D42A27DB-BD31-4B8C-83A1-F6EECF244321}">
                <p14:modId xmlns:p14="http://schemas.microsoft.com/office/powerpoint/2010/main" val="2074606696"/>
              </p:ext>
            </p:extLst>
          </p:nvPr>
        </p:nvPicPr>
        <p:blipFill>
          <a:blip r:embed="rId5"/>
          <a:srcRect/>
          <a:stretch>
            <a:fillRect/>
          </a:stretch>
        </p:blipFill>
        <p:spPr bwMode="auto">
          <a:xfrm>
            <a:off x="5087938" y="3892550"/>
            <a:ext cx="4648200"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nut 8"/>
          <p:cNvSpPr/>
          <p:nvPr/>
        </p:nvSpPr>
        <p:spPr>
          <a:xfrm>
            <a:off x="8856133" y="2006600"/>
            <a:ext cx="719667" cy="376767"/>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cxnSp>
        <p:nvCxnSpPr>
          <p:cNvPr id="11" name="Straight Arrow Connector 10"/>
          <p:cNvCxnSpPr/>
          <p:nvPr/>
        </p:nvCxnSpPr>
        <p:spPr>
          <a:xfrm>
            <a:off x="8525934" y="4817534"/>
            <a:ext cx="812800" cy="406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161867" y="5067300"/>
            <a:ext cx="723900" cy="6223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5-Point Star 9"/>
          <p:cNvSpPr/>
          <p:nvPr/>
        </p:nvSpPr>
        <p:spPr>
          <a:xfrm>
            <a:off x="3293523" y="2827867"/>
            <a:ext cx="364084" cy="3217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7th Grade ELA</a:t>
            </a:r>
            <a:endParaRPr lang="en-US" dirty="0">
              <a:solidFill>
                <a:srgbClr val="1F497D"/>
              </a:solidFill>
            </a:endParaRPr>
          </a:p>
        </p:txBody>
      </p:sp>
      <p:sp>
        <p:nvSpPr>
          <p:cNvPr id="4" name="Footer Placeholder 3"/>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7" name="Slide Number Placeholder 6"/>
          <p:cNvSpPr>
            <a:spLocks noGrp="1"/>
          </p:cNvSpPr>
          <p:nvPr>
            <p:ph type="sldNum" sz="quarter" idx="4"/>
          </p:nvPr>
        </p:nvSpPr>
        <p:spPr/>
        <p:txBody>
          <a:bodyPr/>
          <a:lstStyle/>
          <a:p>
            <a:fld id="{31B80E4D-C55C-41DD-A67A-E2F4D6F272D4}" type="slidenum">
              <a:rPr lang="en-US" smtClean="0"/>
              <a:pPr/>
              <a:t>43</a:t>
            </a:fld>
            <a:endParaRPr lang="en-US" dirty="0"/>
          </a:p>
        </p:txBody>
      </p:sp>
      <p:pic>
        <p:nvPicPr>
          <p:cNvPr id="5" name="Picture 4"/>
          <p:cNvPicPr>
            <a:picLocks noChangeAspect="1" noChangeArrowheads="1"/>
          </p:cNvPicPr>
          <p:nvPr>
            <p:extLst>
              <p:ext uri="{D42A27DB-BD31-4B8C-83A1-F6EECF244321}">
                <p14:modId xmlns:p14="http://schemas.microsoft.com/office/powerpoint/2010/main" val="3526571349"/>
              </p:ext>
            </p:extLst>
          </p:nvPr>
        </p:nvPicPr>
        <p:blipFill>
          <a:blip r:embed="rId2"/>
          <a:srcRect/>
          <a:stretch>
            <a:fillRect/>
          </a:stretch>
        </p:blipFill>
        <p:spPr bwMode="auto">
          <a:xfrm>
            <a:off x="319088" y="901700"/>
            <a:ext cx="4652962"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extLst>
              <p:ext uri="{D42A27DB-BD31-4B8C-83A1-F6EECF244321}">
                <p14:modId xmlns:p14="http://schemas.microsoft.com/office/powerpoint/2010/main" val="3582261414"/>
              </p:ext>
            </p:extLst>
          </p:nvPr>
        </p:nvPicPr>
        <p:blipFill>
          <a:blip r:embed="rId3"/>
          <a:srcRect/>
          <a:stretch>
            <a:fillRect/>
          </a:stretch>
        </p:blipFill>
        <p:spPr bwMode="auto">
          <a:xfrm>
            <a:off x="5094288" y="890058"/>
            <a:ext cx="4648200" cy="276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extLst>
              <p:ext uri="{D42A27DB-BD31-4B8C-83A1-F6EECF244321}">
                <p14:modId xmlns:p14="http://schemas.microsoft.com/office/powerpoint/2010/main" val="4010256954"/>
              </p:ext>
            </p:extLst>
          </p:nvPr>
        </p:nvPicPr>
        <p:blipFill>
          <a:blip r:embed="rId4"/>
          <a:srcRect/>
          <a:stretch>
            <a:fillRect/>
          </a:stretch>
        </p:blipFill>
        <p:spPr bwMode="auto">
          <a:xfrm>
            <a:off x="319088" y="3892550"/>
            <a:ext cx="4652962"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extLst>
              <p:ext uri="{D42A27DB-BD31-4B8C-83A1-F6EECF244321}">
                <p14:modId xmlns:p14="http://schemas.microsoft.com/office/powerpoint/2010/main" val="1330863699"/>
              </p:ext>
            </p:extLst>
          </p:nvPr>
        </p:nvPicPr>
        <p:blipFill>
          <a:blip r:embed="rId5"/>
          <a:srcRect/>
          <a:stretch>
            <a:fillRect/>
          </a:stretch>
        </p:blipFill>
        <p:spPr bwMode="auto">
          <a:xfrm>
            <a:off x="5087938" y="3892550"/>
            <a:ext cx="4648200"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Donut 14"/>
          <p:cNvSpPr/>
          <p:nvPr/>
        </p:nvSpPr>
        <p:spPr>
          <a:xfrm>
            <a:off x="8779933" y="21251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0" name="5-Point Star 9"/>
          <p:cNvSpPr/>
          <p:nvPr/>
        </p:nvSpPr>
        <p:spPr>
          <a:xfrm>
            <a:off x="8636019" y="5415279"/>
            <a:ext cx="457181" cy="270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p:nvPr/>
        </p:nvSpPr>
        <p:spPr>
          <a:xfrm>
            <a:off x="3335671" y="2705833"/>
            <a:ext cx="457181" cy="270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8th Grade ELA</a:t>
            </a:r>
            <a:endParaRPr lang="en-US" dirty="0">
              <a:solidFill>
                <a:srgbClr val="1F497D"/>
              </a:solidFill>
            </a:endParaRPr>
          </a:p>
        </p:txBody>
      </p:sp>
      <p:sp>
        <p:nvSpPr>
          <p:cNvPr id="4" name="Footer Placeholder 3"/>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7" name="Slide Number Placeholder 6"/>
          <p:cNvSpPr>
            <a:spLocks noGrp="1"/>
          </p:cNvSpPr>
          <p:nvPr>
            <p:ph type="sldNum" sz="quarter" idx="4"/>
          </p:nvPr>
        </p:nvSpPr>
        <p:spPr/>
        <p:txBody>
          <a:bodyPr/>
          <a:lstStyle/>
          <a:p>
            <a:fld id="{31B80E4D-C55C-41DD-A67A-E2F4D6F272D4}" type="slidenum">
              <a:rPr lang="en-US" smtClean="0"/>
              <a:pPr/>
              <a:t>44</a:t>
            </a:fld>
            <a:endParaRPr lang="en-US" dirty="0"/>
          </a:p>
        </p:txBody>
      </p:sp>
      <p:pic>
        <p:nvPicPr>
          <p:cNvPr id="5" name="Picture 4"/>
          <p:cNvPicPr>
            <a:picLocks noChangeAspect="1" noChangeArrowheads="1"/>
          </p:cNvPicPr>
          <p:nvPr>
            <p:extLst>
              <p:ext uri="{D42A27DB-BD31-4B8C-83A1-F6EECF244321}">
                <p14:modId xmlns:p14="http://schemas.microsoft.com/office/powerpoint/2010/main" val="368384693"/>
              </p:ext>
            </p:extLst>
          </p:nvPr>
        </p:nvPicPr>
        <p:blipFill>
          <a:blip r:embed="rId2"/>
          <a:srcRect/>
          <a:stretch>
            <a:fillRect/>
          </a:stretch>
        </p:blipFill>
        <p:spPr bwMode="auto">
          <a:xfrm>
            <a:off x="322263" y="901700"/>
            <a:ext cx="4646612" cy="27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extLst>
              <p:ext uri="{D42A27DB-BD31-4B8C-83A1-F6EECF244321}">
                <p14:modId xmlns:p14="http://schemas.microsoft.com/office/powerpoint/2010/main" val="2289440763"/>
              </p:ext>
            </p:extLst>
          </p:nvPr>
        </p:nvPicPr>
        <p:blipFill>
          <a:blip r:embed="rId3"/>
          <a:srcRect/>
          <a:stretch>
            <a:fillRect/>
          </a:stretch>
        </p:blipFill>
        <p:spPr bwMode="auto">
          <a:xfrm>
            <a:off x="5094288" y="898525"/>
            <a:ext cx="4648200" cy="276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extLst>
              <p:ext uri="{D42A27DB-BD31-4B8C-83A1-F6EECF244321}">
                <p14:modId xmlns:p14="http://schemas.microsoft.com/office/powerpoint/2010/main" val="3430939863"/>
              </p:ext>
            </p:extLst>
          </p:nvPr>
        </p:nvPicPr>
        <p:blipFill>
          <a:blip r:embed="rId4"/>
          <a:srcRect/>
          <a:stretch>
            <a:fillRect/>
          </a:stretch>
        </p:blipFill>
        <p:spPr bwMode="auto">
          <a:xfrm>
            <a:off x="319088" y="3892550"/>
            <a:ext cx="4652962"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extLst>
              <p:ext uri="{D42A27DB-BD31-4B8C-83A1-F6EECF244321}">
                <p14:modId xmlns:p14="http://schemas.microsoft.com/office/powerpoint/2010/main" val="1548164756"/>
              </p:ext>
            </p:extLst>
          </p:nvPr>
        </p:nvPicPr>
        <p:blipFill>
          <a:blip r:embed="rId5"/>
          <a:srcRect/>
          <a:stretch>
            <a:fillRect/>
          </a:stretch>
        </p:blipFill>
        <p:spPr bwMode="auto">
          <a:xfrm>
            <a:off x="5087938" y="3892550"/>
            <a:ext cx="4648200"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Donut 13"/>
          <p:cNvSpPr/>
          <p:nvPr/>
        </p:nvSpPr>
        <p:spPr>
          <a:xfrm>
            <a:off x="8183032" y="2040463"/>
            <a:ext cx="1303867" cy="347134"/>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ELA Gender All Grades</a:t>
            </a:r>
            <a:endParaRPr lang="en-US" dirty="0">
              <a:solidFill>
                <a:srgbClr val="1F497D"/>
              </a:solidFill>
            </a:endParaRPr>
          </a:p>
        </p:txBody>
      </p:sp>
      <p:sp>
        <p:nvSpPr>
          <p:cNvPr id="4" name="Footer Placeholder 3"/>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7" name="Slide Number Placeholder 6"/>
          <p:cNvSpPr>
            <a:spLocks noGrp="1"/>
          </p:cNvSpPr>
          <p:nvPr>
            <p:ph type="sldNum" sz="quarter" idx="4"/>
          </p:nvPr>
        </p:nvSpPr>
        <p:spPr/>
        <p:txBody>
          <a:bodyPr/>
          <a:lstStyle/>
          <a:p>
            <a:fld id="{31B80E4D-C55C-41DD-A67A-E2F4D6F272D4}" type="slidenum">
              <a:rPr lang="en-US" smtClean="0"/>
              <a:pPr/>
              <a:t>45</a:t>
            </a:fld>
            <a:endParaRPr lang="en-US" dirty="0"/>
          </a:p>
        </p:txBody>
      </p:sp>
      <p:pic>
        <p:nvPicPr>
          <p:cNvPr id="3" name="Picture 2"/>
          <p:cNvPicPr>
            <a:picLocks noChangeAspect="1" noChangeArrowheads="1"/>
          </p:cNvPicPr>
          <p:nvPr>
            <p:extLst>
              <p:ext uri="{D42A27DB-BD31-4B8C-83A1-F6EECF244321}">
                <p14:modId xmlns:p14="http://schemas.microsoft.com/office/powerpoint/2010/main" val="2098050178"/>
              </p:ext>
            </p:extLst>
          </p:nvPr>
        </p:nvPicPr>
        <p:blipFill>
          <a:blip r:embed="rId2"/>
          <a:srcRect/>
          <a:stretch>
            <a:fillRect/>
          </a:stretch>
        </p:blipFill>
        <p:spPr bwMode="auto">
          <a:xfrm>
            <a:off x="319088" y="893763"/>
            <a:ext cx="4652962" cy="276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extLst>
              <p:ext uri="{D42A27DB-BD31-4B8C-83A1-F6EECF244321}">
                <p14:modId xmlns:p14="http://schemas.microsoft.com/office/powerpoint/2010/main" val="3951277357"/>
              </p:ext>
            </p:extLst>
          </p:nvPr>
        </p:nvPicPr>
        <p:blipFill>
          <a:blip r:embed="rId3"/>
          <a:srcRect/>
          <a:stretch>
            <a:fillRect/>
          </a:stretch>
        </p:blipFill>
        <p:spPr bwMode="auto">
          <a:xfrm>
            <a:off x="4992688" y="893763"/>
            <a:ext cx="4652962" cy="276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extLst>
              <p:ext uri="{D42A27DB-BD31-4B8C-83A1-F6EECF244321}">
                <p14:modId xmlns:p14="http://schemas.microsoft.com/office/powerpoint/2010/main" val="1069806269"/>
              </p:ext>
            </p:extLst>
          </p:nvPr>
        </p:nvPicPr>
        <p:blipFill>
          <a:blip r:embed="rId4"/>
          <a:srcRect/>
          <a:stretch>
            <a:fillRect/>
          </a:stretch>
        </p:blipFill>
        <p:spPr bwMode="auto">
          <a:xfrm>
            <a:off x="319088" y="3687763"/>
            <a:ext cx="4652962" cy="276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40771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46</a:t>
            </a:fld>
            <a:endParaRPr lang="en-US" dirty="0"/>
          </a:p>
        </p:txBody>
      </p:sp>
      <p:sp>
        <p:nvSpPr>
          <p:cNvPr id="3" name="Title 2"/>
          <p:cNvSpPr>
            <a:spLocks noGrp="1"/>
          </p:cNvSpPr>
          <p:nvPr>
            <p:ph type="title"/>
          </p:nvPr>
        </p:nvSpPr>
        <p:spPr/>
        <p:txBody>
          <a:bodyPr/>
          <a:lstStyle/>
          <a:p>
            <a:r>
              <a:rPr lang="en-US" dirty="0" smtClean="0">
                <a:solidFill>
                  <a:srgbClr val="1F497D"/>
                </a:solidFill>
              </a:rPr>
              <a:t>Reading &amp; Writing Action Items</a:t>
            </a:r>
            <a:endParaRPr lang="en-US" dirty="0">
              <a:solidFill>
                <a:srgbClr val="1F497D"/>
              </a:solidFill>
            </a:endParaRPr>
          </a:p>
        </p:txBody>
      </p:sp>
      <p:sp>
        <p:nvSpPr>
          <p:cNvPr id="4" name="TextBox 3"/>
          <p:cNvSpPr txBox="1"/>
          <p:nvPr/>
        </p:nvSpPr>
        <p:spPr>
          <a:xfrm>
            <a:off x="508000" y="1485900"/>
            <a:ext cx="8978900" cy="4893647"/>
          </a:xfrm>
          <a:prstGeom prst="rect">
            <a:avLst/>
          </a:prstGeom>
          <a:noFill/>
        </p:spPr>
        <p:txBody>
          <a:bodyPr wrap="square" rtlCol="0">
            <a:spAutoFit/>
          </a:bodyPr>
          <a:lstStyle/>
          <a:p>
            <a:pPr marL="457200" indent="-457200">
              <a:buFont typeface="Arial"/>
              <a:buChar char="•"/>
            </a:pPr>
            <a:r>
              <a:rPr lang="en-US" sz="2400" dirty="0" smtClean="0">
                <a:latin typeface="Tahoma" panose="020B0604030504040204" pitchFamily="34" charset="0"/>
                <a:ea typeface="Tahoma" panose="020B0604030504040204" pitchFamily="34" charset="0"/>
                <a:cs typeface="Tahoma" panose="020B0604030504040204" pitchFamily="34" charset="0"/>
              </a:rPr>
              <a:t>Ensure </a:t>
            </a:r>
            <a:r>
              <a:rPr lang="en-US" sz="2400" b="1" dirty="0" smtClean="0">
                <a:latin typeface="Tahoma" panose="020B0604030504040204" pitchFamily="34" charset="0"/>
                <a:ea typeface="Tahoma" panose="020B0604030504040204" pitchFamily="34" charset="0"/>
                <a:cs typeface="Tahoma" panose="020B0604030504040204" pitchFamily="34" charset="0"/>
              </a:rPr>
              <a:t>high volume of reading, writing</a:t>
            </a:r>
            <a:r>
              <a:rPr lang="en-US" sz="2400" dirty="0" smtClean="0">
                <a:latin typeface="Tahoma" panose="020B0604030504040204" pitchFamily="34" charset="0"/>
                <a:ea typeface="Tahoma" panose="020B0604030504040204" pitchFamily="34" charset="0"/>
                <a:cs typeface="Tahoma" panose="020B0604030504040204" pitchFamily="34" charset="0"/>
              </a:rPr>
              <a:t> and </a:t>
            </a:r>
            <a:r>
              <a:rPr lang="en-US" sz="2400" b="1" dirty="0" smtClean="0">
                <a:latin typeface="Tahoma" panose="020B0604030504040204" pitchFamily="34" charset="0"/>
                <a:ea typeface="Tahoma" panose="020B0604030504040204" pitchFamily="34" charset="0"/>
                <a:cs typeface="Tahoma" panose="020B0604030504040204" pitchFamily="34" charset="0"/>
              </a:rPr>
              <a:t>speaking</a:t>
            </a:r>
            <a:r>
              <a:rPr lang="en-US" sz="2400" dirty="0" smtClean="0">
                <a:latin typeface="Tahoma" panose="020B0604030504040204" pitchFamily="34" charset="0"/>
                <a:ea typeface="Tahoma" panose="020B0604030504040204" pitchFamily="34" charset="0"/>
                <a:cs typeface="Tahoma" panose="020B0604030504040204" pitchFamily="34" charset="0"/>
              </a:rPr>
              <a:t> across all contents</a:t>
            </a:r>
          </a:p>
          <a:p>
            <a:pPr marL="457200" indent="-457200">
              <a:buFont typeface="Arial"/>
              <a:buChar char="•"/>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a:buChar char="•"/>
            </a:pPr>
            <a:r>
              <a:rPr lang="en-US" sz="2400" dirty="0" smtClean="0">
                <a:latin typeface="Tahoma" panose="020B0604030504040204" pitchFamily="34" charset="0"/>
                <a:ea typeface="Tahoma" panose="020B0604030504040204" pitchFamily="34" charset="0"/>
                <a:cs typeface="Tahoma" panose="020B0604030504040204" pitchFamily="34" charset="0"/>
              </a:rPr>
              <a:t>Provide opportunities for students to </a:t>
            </a:r>
            <a:r>
              <a:rPr lang="en-US" sz="2400" b="1" dirty="0" smtClean="0">
                <a:latin typeface="Tahoma" panose="020B0604030504040204" pitchFamily="34" charset="0"/>
                <a:ea typeface="Tahoma" panose="020B0604030504040204" pitchFamily="34" charset="0"/>
                <a:cs typeface="Tahoma" panose="020B0604030504040204" pitchFamily="34" charset="0"/>
              </a:rPr>
              <a:t>write</a:t>
            </a:r>
            <a:r>
              <a:rPr lang="en-US" sz="2400" dirty="0" smtClean="0">
                <a:latin typeface="Tahoma" panose="020B0604030504040204" pitchFamily="34" charset="0"/>
                <a:ea typeface="Tahoma" panose="020B0604030504040204" pitchFamily="34" charset="0"/>
                <a:cs typeface="Tahoma" panose="020B0604030504040204" pitchFamily="34" charset="0"/>
              </a:rPr>
              <a:t> and </a:t>
            </a:r>
            <a:r>
              <a:rPr lang="en-US" sz="2400" b="1" dirty="0" smtClean="0">
                <a:latin typeface="Tahoma" panose="020B0604030504040204" pitchFamily="34" charset="0"/>
                <a:ea typeface="Tahoma" panose="020B0604030504040204" pitchFamily="34" charset="0"/>
                <a:cs typeface="Tahoma" panose="020B0604030504040204" pitchFamily="34" charset="0"/>
              </a:rPr>
              <a:t>speak</a:t>
            </a:r>
            <a:r>
              <a:rPr lang="en-US" sz="2400" dirty="0" smtClean="0">
                <a:latin typeface="Tahoma" panose="020B0604030504040204" pitchFamily="34" charset="0"/>
                <a:ea typeface="Tahoma" panose="020B0604030504040204" pitchFamily="34" charset="0"/>
                <a:cs typeface="Tahoma" panose="020B0604030504040204" pitchFamily="34" charset="0"/>
              </a:rPr>
              <a:t> using </a:t>
            </a:r>
            <a:r>
              <a:rPr lang="en-US" sz="2400" b="1" dirty="0" smtClean="0">
                <a:latin typeface="Tahoma" panose="020B0604030504040204" pitchFamily="34" charset="0"/>
                <a:ea typeface="Tahoma" panose="020B0604030504040204" pitchFamily="34" charset="0"/>
                <a:cs typeface="Tahoma" panose="020B0604030504040204" pitchFamily="34" charset="0"/>
              </a:rPr>
              <a:t>evidence from the text  </a:t>
            </a:r>
            <a:r>
              <a:rPr lang="en-US" sz="2400" dirty="0" smtClean="0">
                <a:latin typeface="Tahoma" panose="020B0604030504040204" pitchFamily="34" charset="0"/>
                <a:ea typeface="Tahoma" panose="020B0604030504040204" pitchFamily="34" charset="0"/>
                <a:cs typeface="Tahoma" panose="020B0604030504040204" pitchFamily="34" charset="0"/>
              </a:rPr>
              <a:t>(Reading Action)</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a:buChar char="•"/>
            </a:pPr>
            <a:r>
              <a:rPr lang="en-US" sz="2400" dirty="0" smtClean="0">
                <a:latin typeface="Tahoma" panose="020B0604030504040204" pitchFamily="34" charset="0"/>
                <a:ea typeface="Tahoma" panose="020B0604030504040204" pitchFamily="34" charset="0"/>
                <a:cs typeface="Tahoma" panose="020B0604030504040204" pitchFamily="34" charset="0"/>
              </a:rPr>
              <a:t>Provide opportunities for students to </a:t>
            </a:r>
            <a:r>
              <a:rPr lang="en-US" sz="2400" b="1" dirty="0" smtClean="0">
                <a:latin typeface="Tahoma" panose="020B0604030504040204" pitchFamily="34" charset="0"/>
                <a:ea typeface="Tahoma" panose="020B0604030504040204" pitchFamily="34" charset="0"/>
                <a:cs typeface="Tahoma" panose="020B0604030504040204" pitchFamily="34" charset="0"/>
              </a:rPr>
              <a:t>write using text based evidence </a:t>
            </a:r>
            <a:r>
              <a:rPr lang="en-US" sz="2400" dirty="0" smtClean="0">
                <a:latin typeface="Tahoma" panose="020B0604030504040204" pitchFamily="34" charset="0"/>
                <a:ea typeface="Tahoma" panose="020B0604030504040204" pitchFamily="34" charset="0"/>
                <a:cs typeface="Tahoma" panose="020B0604030504040204" pitchFamily="34" charset="0"/>
              </a:rPr>
              <a:t>including well-defended claims, analysis and accurate summaries  (Writing Action)</a:t>
            </a:r>
          </a:p>
          <a:p>
            <a:pPr marL="457200" indent="-457200">
              <a:buFont typeface="Arial"/>
              <a:buChar char="•"/>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a:buChar char="•"/>
            </a:pPr>
            <a:r>
              <a:rPr lang="en-US" sz="2400" dirty="0" smtClean="0">
                <a:latin typeface="Tahoma" panose="020B0604030504040204" pitchFamily="34" charset="0"/>
                <a:ea typeface="Tahoma" panose="020B0604030504040204" pitchFamily="34" charset="0"/>
                <a:cs typeface="Tahoma" panose="020B0604030504040204" pitchFamily="34" charset="0"/>
              </a:rPr>
              <a:t>Provide opportunities for students to </a:t>
            </a:r>
            <a:r>
              <a:rPr lang="en-US" sz="2400" b="1" dirty="0" smtClean="0">
                <a:latin typeface="Tahoma" panose="020B0604030504040204" pitchFamily="34" charset="0"/>
                <a:ea typeface="Tahoma" panose="020B0604030504040204" pitchFamily="34" charset="0"/>
                <a:cs typeface="Tahoma" panose="020B0604030504040204" pitchFamily="34" charset="0"/>
              </a:rPr>
              <a:t>synthesize </a:t>
            </a:r>
            <a:r>
              <a:rPr lang="en-US" sz="2400" dirty="0" smtClean="0">
                <a:latin typeface="Tahoma" panose="020B0604030504040204" pitchFamily="34" charset="0"/>
                <a:ea typeface="Tahoma" panose="020B0604030504040204" pitchFamily="34" charset="0"/>
                <a:cs typeface="Tahoma" panose="020B0604030504040204" pitchFamily="34" charset="0"/>
              </a:rPr>
              <a:t>multiple sources by using </a:t>
            </a:r>
            <a:r>
              <a:rPr lang="en-US" sz="2400" b="1" dirty="0" smtClean="0">
                <a:latin typeface="Tahoma" panose="020B0604030504040204" pitchFamily="34" charset="0"/>
                <a:ea typeface="Tahoma" panose="020B0604030504040204" pitchFamily="34" charset="0"/>
                <a:cs typeface="Tahoma" panose="020B0604030504040204" pitchFamily="34" charset="0"/>
              </a:rPr>
              <a:t>note taking strategies and graphic organizers </a:t>
            </a:r>
            <a:r>
              <a:rPr lang="en-US" sz="2400" dirty="0" smtClean="0">
                <a:latin typeface="Tahoma" panose="020B0604030504040204" pitchFamily="34" charset="0"/>
                <a:ea typeface="Tahoma" panose="020B0604030504040204" pitchFamily="34" charset="0"/>
                <a:cs typeface="Tahoma" panose="020B0604030504040204" pitchFamily="34" charset="0"/>
              </a:rPr>
              <a:t>across all content areas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51730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47</a:t>
            </a:fld>
            <a:endParaRPr lang="en-US" dirty="0"/>
          </a:p>
        </p:txBody>
      </p:sp>
      <p:sp>
        <p:nvSpPr>
          <p:cNvPr id="3" name="Title 2"/>
          <p:cNvSpPr>
            <a:spLocks noGrp="1"/>
          </p:cNvSpPr>
          <p:nvPr>
            <p:ph type="title"/>
          </p:nvPr>
        </p:nvSpPr>
        <p:spPr/>
        <p:txBody>
          <a:bodyPr/>
          <a:lstStyle/>
          <a:p>
            <a:r>
              <a:rPr lang="en-US" dirty="0" smtClean="0">
                <a:solidFill>
                  <a:srgbClr val="1F497D"/>
                </a:solidFill>
              </a:rPr>
              <a:t>Key Performance Indicators</a:t>
            </a:r>
            <a:endParaRPr lang="en-US" dirty="0">
              <a:solidFill>
                <a:srgbClr val="1F497D"/>
              </a:solidFill>
            </a:endParaRPr>
          </a:p>
        </p:txBody>
      </p:sp>
      <p:sp>
        <p:nvSpPr>
          <p:cNvPr id="4" name="TextBox 3"/>
          <p:cNvSpPr txBox="1"/>
          <p:nvPr/>
        </p:nvSpPr>
        <p:spPr>
          <a:xfrm>
            <a:off x="558800" y="1701800"/>
            <a:ext cx="9004300" cy="3831818"/>
          </a:xfrm>
          <a:prstGeom prst="rect">
            <a:avLst/>
          </a:prstGeom>
          <a:noFill/>
        </p:spPr>
        <p:txBody>
          <a:bodyPr wrap="square" rtlCol="0">
            <a:spAutoFit/>
          </a:bodyPr>
          <a:lstStyle/>
          <a:p>
            <a:pPr marL="457200" indent="-457200">
              <a:buFont typeface="Arial"/>
              <a:buChar char="•"/>
            </a:pPr>
            <a:r>
              <a:rPr lang="en-US" dirty="0">
                <a:latin typeface="Tahoma" panose="020B0604030504040204" pitchFamily="34" charset="0"/>
                <a:ea typeface="Tahoma" panose="020B0604030504040204" pitchFamily="34" charset="0"/>
                <a:cs typeface="Tahoma" panose="020B0604030504040204" pitchFamily="34" charset="0"/>
              </a:rPr>
              <a:t>Increase circulation of titles based on Summer Reading, Battle of the Best-Sellers and Book </a:t>
            </a:r>
            <a:r>
              <a:rPr lang="en-US" dirty="0" smtClean="0">
                <a:latin typeface="Tahoma" panose="020B0604030504040204" pitchFamily="34" charset="0"/>
                <a:ea typeface="Tahoma" panose="020B0604030504040204" pitchFamily="34" charset="0"/>
                <a:cs typeface="Tahoma" panose="020B0604030504040204" pitchFamily="34" charset="0"/>
              </a:rPr>
              <a:t>Talks</a:t>
            </a:r>
          </a:p>
          <a:p>
            <a:endParaRPr lang="en-US" dirty="0" smtClean="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Growth on embedded assessments in </a:t>
            </a:r>
            <a:r>
              <a:rPr lang="en-US" dirty="0" err="1" smtClean="0">
                <a:latin typeface="Tahoma" panose="020B0604030504040204" pitchFamily="34" charset="0"/>
                <a:ea typeface="Tahoma" panose="020B0604030504040204" pitchFamily="34" charset="0"/>
                <a:cs typeface="Tahoma" panose="020B0604030504040204" pitchFamily="34" charset="0"/>
              </a:rPr>
              <a:t>SpringBoard</a:t>
            </a:r>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smtClean="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Increase proficiency in supporting reasoning and analysis with text-based evidence in all content areas and across all grades</a:t>
            </a:r>
            <a:endParaRPr lang="en-US"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a:buChar char="•"/>
            </a:pPr>
            <a:endParaRPr lang="en-US" dirty="0"/>
          </a:p>
        </p:txBody>
      </p:sp>
    </p:spTree>
    <p:extLst>
      <p:ext uri="{BB962C8B-B14F-4D97-AF65-F5344CB8AC3E}">
        <p14:creationId xmlns:p14="http://schemas.microsoft.com/office/powerpoint/2010/main" val="37968388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48</a:t>
            </a:fld>
            <a:endParaRPr lang="en-US" dirty="0"/>
          </a:p>
        </p:txBody>
      </p:sp>
      <p:sp>
        <p:nvSpPr>
          <p:cNvPr id="3" name="Title 2"/>
          <p:cNvSpPr>
            <a:spLocks noGrp="1"/>
          </p:cNvSpPr>
          <p:nvPr>
            <p:ph type="title"/>
          </p:nvPr>
        </p:nvSpPr>
        <p:spPr>
          <a:xfrm>
            <a:off x="519854" y="169333"/>
            <a:ext cx="9052560" cy="1076566"/>
          </a:xfrm>
        </p:spPr>
        <p:txBody>
          <a:bodyPr/>
          <a:lstStyle/>
          <a:p>
            <a:r>
              <a:rPr lang="en-US" dirty="0" smtClean="0">
                <a:solidFill>
                  <a:srgbClr val="1F497D"/>
                </a:solidFill>
              </a:rPr>
              <a:t>Battle of the Bestsellers—7</a:t>
            </a:r>
            <a:r>
              <a:rPr lang="en-US" baseline="30000" dirty="0" smtClean="0">
                <a:solidFill>
                  <a:srgbClr val="1F497D"/>
                </a:solidFill>
              </a:rPr>
              <a:t>th</a:t>
            </a:r>
            <a:r>
              <a:rPr lang="en-US" dirty="0" smtClean="0">
                <a:solidFill>
                  <a:srgbClr val="1F497D"/>
                </a:solidFill>
              </a:rPr>
              <a:t> Grade</a:t>
            </a:r>
            <a:endParaRPr lang="en-US" dirty="0">
              <a:solidFill>
                <a:srgbClr val="1F497D"/>
              </a:solidFill>
            </a:endParaRPr>
          </a:p>
        </p:txBody>
      </p:sp>
      <p:pic>
        <p:nvPicPr>
          <p:cNvPr id="4" name="Picture 3" descr="IMG_2127.jpg"/>
          <p:cNvPicPr>
            <a:picLocks noChangeAspect="1"/>
          </p:cNvPicPr>
          <p:nvPr/>
        </p:nvPicPr>
        <p:blipFill rotWithShape="1">
          <a:blip r:embed="rId2" cstate="print">
            <a:extLst>
              <a:ext uri="{28A0092B-C50C-407E-A947-70E740481C1C}">
                <a14:useLocalDpi xmlns:a14="http://schemas.microsoft.com/office/drawing/2010/main" val="0"/>
              </a:ext>
            </a:extLst>
          </a:blip>
          <a:srcRect l="3873" t="19304" r="12963" b="-22334"/>
          <a:stretch/>
        </p:blipFill>
        <p:spPr>
          <a:xfrm>
            <a:off x="355601" y="1016005"/>
            <a:ext cx="4317999" cy="7382934"/>
          </a:xfrm>
          <a:prstGeom prst="rect">
            <a:avLst/>
          </a:prstGeom>
        </p:spPr>
      </p:pic>
      <p:pic>
        <p:nvPicPr>
          <p:cNvPr id="5" name="Picture 4" descr="IMG_2128.jpg"/>
          <p:cNvPicPr>
            <a:picLocks noChangeAspect="1"/>
          </p:cNvPicPr>
          <p:nvPr/>
        </p:nvPicPr>
        <p:blipFill rotWithShape="1">
          <a:blip r:embed="rId3" cstate="print">
            <a:extLst>
              <a:ext uri="{28A0092B-C50C-407E-A947-70E740481C1C}">
                <a14:useLocalDpi xmlns:a14="http://schemas.microsoft.com/office/drawing/2010/main" val="0"/>
              </a:ext>
            </a:extLst>
          </a:blip>
          <a:srcRect l="16304" t="12199" r="9004" b="15687"/>
          <a:stretch/>
        </p:blipFill>
        <p:spPr>
          <a:xfrm>
            <a:off x="4720167" y="1016004"/>
            <a:ext cx="4353982" cy="5774267"/>
          </a:xfrm>
          <a:prstGeom prst="rect">
            <a:avLst/>
          </a:prstGeom>
        </p:spPr>
      </p:pic>
    </p:spTree>
    <p:extLst>
      <p:ext uri="{BB962C8B-B14F-4D97-AF65-F5344CB8AC3E}">
        <p14:creationId xmlns:p14="http://schemas.microsoft.com/office/powerpoint/2010/main" val="25748111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1F497D"/>
                </a:solidFill>
              </a:rPr>
              <a:t>Action Item #1: Circulation Data showing High Volume of Reading </a:t>
            </a:r>
            <a:endParaRPr lang="en-US" dirty="0">
              <a:solidFill>
                <a:srgbClr val="1F497D"/>
              </a:solidFill>
            </a:endParaRPr>
          </a:p>
        </p:txBody>
      </p:sp>
      <p:sp>
        <p:nvSpPr>
          <p:cNvPr id="5" name="Content Placeholder 4"/>
          <p:cNvSpPr>
            <a:spLocks noGrp="1"/>
          </p:cNvSpPr>
          <p:nvPr>
            <p:ph idx="1"/>
          </p:nvPr>
        </p:nvSpPr>
        <p:spPr>
          <a:xfrm>
            <a:off x="570653" y="1153160"/>
            <a:ext cx="9052560" cy="5129425"/>
          </a:xfrm>
        </p:spPr>
        <p:txBody>
          <a:bodyPr/>
          <a:lstStyle/>
          <a:p>
            <a:pPr marL="0" indent="0">
              <a:buNone/>
            </a:pPr>
            <a:r>
              <a:rPr lang="en-US" sz="2800" dirty="0" smtClean="0"/>
              <a:t>“Bottom </a:t>
            </a:r>
            <a:r>
              <a:rPr lang="en-US" sz="2800" dirty="0"/>
              <a:t>line: promoting books in collaboration with teams, and having funds to purchase multiple copies of coveted titles COUNTS.  </a:t>
            </a:r>
            <a:r>
              <a:rPr lang="en-US" sz="2800" dirty="0" err="1"/>
              <a:t>Heatherwood</a:t>
            </a:r>
            <a:r>
              <a:rPr lang="en-US" sz="2800" dirty="0"/>
              <a:t> Hawks READ</a:t>
            </a:r>
            <a:r>
              <a:rPr lang="en-US" sz="2800" dirty="0" smtClean="0"/>
              <a:t>!” Sara </a:t>
            </a:r>
            <a:r>
              <a:rPr lang="en-US" sz="2800" dirty="0" err="1" smtClean="0"/>
              <a:t>Herber</a:t>
            </a:r>
            <a:r>
              <a:rPr lang="en-US" sz="2800" dirty="0" smtClean="0"/>
              <a:t>, Librarian. </a:t>
            </a:r>
          </a:p>
          <a:p>
            <a:pPr marL="0" indent="0">
              <a:buNone/>
            </a:pPr>
            <a:endParaRPr lang="en-US" dirty="0"/>
          </a:p>
        </p:txBody>
      </p:sp>
      <p:sp>
        <p:nvSpPr>
          <p:cNvPr id="2" name="Slide Number Placeholder 1"/>
          <p:cNvSpPr>
            <a:spLocks noGrp="1"/>
          </p:cNvSpPr>
          <p:nvPr>
            <p:ph type="sldNum" sz="quarter" idx="12"/>
          </p:nvPr>
        </p:nvSpPr>
        <p:spPr/>
        <p:txBody>
          <a:bodyPr/>
          <a:lstStyle/>
          <a:p>
            <a:fld id="{B999F817-F5D2-4A26-96AD-1211DCAE6C1D}" type="slidenum">
              <a:rPr lang="en-US" smtClean="0"/>
              <a:pPr/>
              <a:t>49</a:t>
            </a:fld>
            <a:endParaRPr lang="en-US" dirty="0"/>
          </a:p>
        </p:txBody>
      </p:sp>
      <p:pic>
        <p:nvPicPr>
          <p:cNvPr id="6" name="Picture 5" descr="Screen Shot 2016-02-21 at 7.12.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47" y="2954868"/>
            <a:ext cx="9624219" cy="3453939"/>
          </a:xfrm>
          <a:prstGeom prst="rect">
            <a:avLst/>
          </a:prstGeom>
        </p:spPr>
      </p:pic>
      <p:sp>
        <p:nvSpPr>
          <p:cNvPr id="7" name="Rectangular Callout 6"/>
          <p:cNvSpPr/>
          <p:nvPr/>
        </p:nvSpPr>
        <p:spPr>
          <a:xfrm>
            <a:off x="2895592" y="2946400"/>
            <a:ext cx="3208866" cy="872067"/>
          </a:xfrm>
          <a:prstGeom prst="wedgeRectCallout">
            <a:avLst>
              <a:gd name="adj1" fmla="val -59606"/>
              <a:gd name="adj2" fmla="val -2311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r>
              <a:rPr lang="en-US" dirty="0" smtClean="0">
                <a:solidFill>
                  <a:schemeClr val="tx1"/>
                </a:solidFill>
              </a:rPr>
              <a:t>Myths and Mysteries of Washington</a:t>
            </a:r>
            <a:endParaRPr lang="en-US" dirty="0">
              <a:solidFill>
                <a:schemeClr val="tx1"/>
              </a:solidFill>
            </a:endParaRPr>
          </a:p>
        </p:txBody>
      </p:sp>
      <p:sp>
        <p:nvSpPr>
          <p:cNvPr id="8" name="Rectangular Callout 7"/>
          <p:cNvSpPr/>
          <p:nvPr/>
        </p:nvSpPr>
        <p:spPr>
          <a:xfrm>
            <a:off x="8661400" y="2857500"/>
            <a:ext cx="800101" cy="508000"/>
          </a:xfrm>
          <a:prstGeom prst="wedgeRectCallout">
            <a:avLst>
              <a:gd name="adj1" fmla="val 67209"/>
              <a:gd name="adj2" fmla="val 1275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r>
              <a:rPr lang="en-US" dirty="0" smtClean="0">
                <a:solidFill>
                  <a:srgbClr val="000000"/>
                </a:solidFill>
              </a:rPr>
              <a:t>133</a:t>
            </a:r>
            <a:endParaRPr lang="en-US" dirty="0">
              <a:solidFill>
                <a:srgbClr val="000000"/>
              </a:solidFill>
            </a:endParaRPr>
          </a:p>
        </p:txBody>
      </p:sp>
    </p:spTree>
    <p:extLst>
      <p:ext uri="{BB962C8B-B14F-4D97-AF65-F5344CB8AC3E}">
        <p14:creationId xmlns:p14="http://schemas.microsoft.com/office/powerpoint/2010/main" val="138404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Programs &amp; Systems</a:t>
            </a:r>
            <a:endParaRPr lang="en-US" dirty="0">
              <a:solidFill>
                <a:srgbClr val="1F497D"/>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55903357"/>
              </p:ext>
            </p:extLst>
          </p:nvPr>
        </p:nvGraphicFramePr>
        <p:xfrm>
          <a:off x="502920" y="1843193"/>
          <a:ext cx="9052560" cy="5129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A87EEC9-E961-4BBE-8C1B-4B072B37F491}" type="slidenum">
              <a:rPr lang="en-US" smtClean="0"/>
              <a:t>5</a:t>
            </a:fld>
            <a:endParaRPr lang="en-US"/>
          </a:p>
        </p:txBody>
      </p:sp>
    </p:spTree>
    <p:extLst>
      <p:ext uri="{BB962C8B-B14F-4D97-AF65-F5344CB8AC3E}">
        <p14:creationId xmlns:p14="http://schemas.microsoft.com/office/powerpoint/2010/main" val="40125440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77061"/>
            <a:ext cx="9250680" cy="2479040"/>
          </a:xfrm>
        </p:spPr>
        <p:txBody>
          <a:bodyPr/>
          <a:lstStyle/>
          <a:p>
            <a:pPr marL="0" indent="0" algn="ctr">
              <a:buNone/>
            </a:pPr>
            <a:r>
              <a:rPr lang="en-US" dirty="0" smtClean="0">
                <a:solidFill>
                  <a:schemeClr val="tx2"/>
                </a:solidFill>
              </a:rPr>
              <a:t>KPI #2: Growth on </a:t>
            </a:r>
            <a:r>
              <a:rPr lang="en-US" dirty="0" err="1" smtClean="0">
                <a:solidFill>
                  <a:schemeClr val="tx2"/>
                </a:solidFill>
              </a:rPr>
              <a:t>SpringBoard</a:t>
            </a:r>
            <a:r>
              <a:rPr lang="en-US" dirty="0" smtClean="0">
                <a:solidFill>
                  <a:schemeClr val="tx2"/>
                </a:solidFill>
              </a:rPr>
              <a:t> Embedded Assessments</a:t>
            </a:r>
            <a:endParaRPr lang="en-US" dirty="0">
              <a:solidFill>
                <a:schemeClr val="tx2"/>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50</a:t>
            </a:fld>
            <a:endParaRPr lang="en-US"/>
          </a:p>
        </p:txBody>
      </p:sp>
    </p:spTree>
    <p:extLst>
      <p:ext uri="{BB962C8B-B14F-4D97-AF65-F5344CB8AC3E}">
        <p14:creationId xmlns:p14="http://schemas.microsoft.com/office/powerpoint/2010/main" val="25805602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solidFill>
                  <a:prstClr val="black">
                    <a:tint val="75000"/>
                  </a:prstClr>
                </a:solidFill>
              </a:rPr>
              <a:pPr/>
              <a:t>51</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smtClean="0">
                <a:solidFill>
                  <a:srgbClr val="1F497D"/>
                </a:solidFill>
              </a:rPr>
              <a:t>Embedded Assessments: </a:t>
            </a:r>
            <a:r>
              <a:rPr lang="en-US" b="1" dirty="0" smtClean="0">
                <a:solidFill>
                  <a:srgbClr val="1F497D"/>
                </a:solidFill>
              </a:rPr>
              <a:t>Approaching Standard</a:t>
            </a:r>
            <a:endParaRPr lang="en-US" b="1" dirty="0">
              <a:solidFill>
                <a:srgbClr val="1F497D"/>
              </a:solidFill>
            </a:endParaRPr>
          </a:p>
        </p:txBody>
      </p:sp>
      <p:graphicFrame>
        <p:nvGraphicFramePr>
          <p:cNvPr id="6" name="Chart 5"/>
          <p:cNvGraphicFramePr/>
          <p:nvPr>
            <p:extLst>
              <p:ext uri="{D42A27DB-BD31-4B8C-83A1-F6EECF244321}">
                <p14:modId xmlns:p14="http://schemas.microsoft.com/office/powerpoint/2010/main" val="1336535352"/>
              </p:ext>
            </p:extLst>
          </p:nvPr>
        </p:nvGraphicFramePr>
        <p:xfrm>
          <a:off x="1676400" y="1651000"/>
          <a:ext cx="6705600" cy="44704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ular Callout 3"/>
          <p:cNvSpPr/>
          <p:nvPr/>
        </p:nvSpPr>
        <p:spPr>
          <a:xfrm>
            <a:off x="4419600" y="1295400"/>
            <a:ext cx="3289300" cy="1244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r>
              <a:rPr lang="en-US" baseline="30000" dirty="0" smtClean="0">
                <a:solidFill>
                  <a:schemeClr val="tx1"/>
                </a:solidFill>
              </a:rPr>
              <a:t>th</a:t>
            </a:r>
            <a:r>
              <a:rPr lang="en-US" dirty="0" smtClean="0">
                <a:solidFill>
                  <a:schemeClr val="tx1"/>
                </a:solidFill>
              </a:rPr>
              <a:t> &amp; 7</a:t>
            </a:r>
            <a:r>
              <a:rPr lang="en-US" baseline="30000" dirty="0" smtClean="0">
                <a:solidFill>
                  <a:schemeClr val="tx1"/>
                </a:solidFill>
              </a:rPr>
              <a:t>th</a:t>
            </a:r>
            <a:r>
              <a:rPr lang="en-US" dirty="0" smtClean="0">
                <a:solidFill>
                  <a:schemeClr val="tx1"/>
                </a:solidFill>
              </a:rPr>
              <a:t> Collaboration and Scoring days</a:t>
            </a:r>
            <a:endParaRPr lang="en-US" dirty="0">
              <a:solidFill>
                <a:schemeClr val="tx1"/>
              </a:solidFill>
            </a:endParaRPr>
          </a:p>
        </p:txBody>
      </p:sp>
    </p:spTree>
    <p:extLst>
      <p:ext uri="{BB962C8B-B14F-4D97-AF65-F5344CB8AC3E}">
        <p14:creationId xmlns:p14="http://schemas.microsoft.com/office/powerpoint/2010/main" val="13552595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3720" y="215900"/>
            <a:ext cx="8920480" cy="936866"/>
          </a:xfrm>
        </p:spPr>
        <p:txBody>
          <a:bodyPr/>
          <a:lstStyle/>
          <a:p>
            <a:r>
              <a:rPr lang="en-US" dirty="0" smtClean="0">
                <a:solidFill>
                  <a:srgbClr val="1F497D"/>
                </a:solidFill>
              </a:rPr>
              <a:t>7</a:t>
            </a:r>
            <a:r>
              <a:rPr lang="en-US" baseline="30000" dirty="0" smtClean="0">
                <a:solidFill>
                  <a:srgbClr val="1F497D"/>
                </a:solidFill>
              </a:rPr>
              <a:t>th</a:t>
            </a:r>
            <a:r>
              <a:rPr lang="en-US" dirty="0" smtClean="0">
                <a:solidFill>
                  <a:srgbClr val="1F497D"/>
                </a:solidFill>
              </a:rPr>
              <a:t> Grade Embedded Assessment </a:t>
            </a:r>
            <a:endParaRPr lang="en-US" dirty="0">
              <a:solidFill>
                <a:srgbClr val="1F497D"/>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95839424"/>
              </p:ext>
            </p:extLst>
          </p:nvPr>
        </p:nvGraphicFramePr>
        <p:xfrm>
          <a:off x="554038" y="3492500"/>
          <a:ext cx="9051924" cy="3200400"/>
        </p:xfrm>
        <a:graphic>
          <a:graphicData uri="http://schemas.openxmlformats.org/drawingml/2006/table">
            <a:tbl>
              <a:tblPr firstRow="1" bandRow="1">
                <a:tableStyleId>{616DA210-FB5B-4158-B5E0-FEB733F419BA}</a:tableStyleId>
              </a:tblPr>
              <a:tblGrid>
                <a:gridCol w="2262981">
                  <a:extLst>
                    <a:ext uri="{9D8B030D-6E8A-4147-A177-3AD203B41FA5}">
                      <a16:colId xmlns="" xmlns:a16="http://schemas.microsoft.com/office/drawing/2014/main" val="20000"/>
                    </a:ext>
                  </a:extLst>
                </a:gridCol>
                <a:gridCol w="2262981">
                  <a:extLst>
                    <a:ext uri="{9D8B030D-6E8A-4147-A177-3AD203B41FA5}">
                      <a16:colId xmlns="" xmlns:a16="http://schemas.microsoft.com/office/drawing/2014/main" val="20001"/>
                    </a:ext>
                  </a:extLst>
                </a:gridCol>
                <a:gridCol w="2262981">
                  <a:extLst>
                    <a:ext uri="{9D8B030D-6E8A-4147-A177-3AD203B41FA5}">
                      <a16:colId xmlns="" xmlns:a16="http://schemas.microsoft.com/office/drawing/2014/main" val="20002"/>
                    </a:ext>
                  </a:extLst>
                </a:gridCol>
                <a:gridCol w="2262981">
                  <a:extLst>
                    <a:ext uri="{9D8B030D-6E8A-4147-A177-3AD203B41FA5}">
                      <a16:colId xmlns="" xmlns:a16="http://schemas.microsoft.com/office/drawing/2014/main" val="20003"/>
                    </a:ext>
                  </a:extLst>
                </a:gridCol>
              </a:tblGrid>
              <a:tr h="126365">
                <a:tc>
                  <a:txBody>
                    <a:bodyPr/>
                    <a:lstStyle/>
                    <a:p>
                      <a:pPr algn="ctr"/>
                      <a:r>
                        <a:rPr lang="en-US" dirty="0" smtClean="0"/>
                        <a:t>Score</a:t>
                      </a:r>
                      <a:endParaRPr lang="en-US" dirty="0"/>
                    </a:p>
                  </a:txBody>
                  <a:tcPr/>
                </a:tc>
                <a:tc>
                  <a:txBody>
                    <a:bodyPr/>
                    <a:lstStyle/>
                    <a:p>
                      <a:pPr algn="ctr"/>
                      <a:r>
                        <a:rPr lang="en-US" dirty="0" smtClean="0"/>
                        <a:t>Ideas</a:t>
                      </a:r>
                      <a:endParaRPr lang="en-US" dirty="0"/>
                    </a:p>
                  </a:txBody>
                  <a:tcPr/>
                </a:tc>
                <a:tc>
                  <a:txBody>
                    <a:bodyPr/>
                    <a:lstStyle/>
                    <a:p>
                      <a:pPr algn="ctr"/>
                      <a:r>
                        <a:rPr lang="en-US" dirty="0" smtClean="0"/>
                        <a:t>Structure</a:t>
                      </a:r>
                      <a:endParaRPr lang="en-US" dirty="0"/>
                    </a:p>
                  </a:txBody>
                  <a:tcPr/>
                </a:tc>
                <a:tc>
                  <a:txBody>
                    <a:bodyPr/>
                    <a:lstStyle/>
                    <a:p>
                      <a:pPr algn="ctr"/>
                      <a:r>
                        <a:rPr lang="en-US" dirty="0" smtClean="0"/>
                        <a:t>Use of Language</a:t>
                      </a:r>
                      <a:endParaRPr lang="en-US" dirty="0"/>
                    </a:p>
                  </a:txBody>
                  <a:tcPr/>
                </a:tc>
                <a:extLst>
                  <a:ext uri="{0D108BD9-81ED-4DB2-BD59-A6C34878D82A}">
                    <a16:rowId xmlns="" xmlns:a16="http://schemas.microsoft.com/office/drawing/2014/main" val="10000"/>
                  </a:ext>
                </a:extLst>
              </a:tr>
              <a:tr h="370840">
                <a:tc>
                  <a:txBody>
                    <a:bodyPr/>
                    <a:lstStyle/>
                    <a:p>
                      <a:pPr algn="l"/>
                      <a:r>
                        <a:rPr lang="en-US" dirty="0" smtClean="0"/>
                        <a:t>4-Expemplary</a:t>
                      </a:r>
                      <a:endParaRPr lang="en-US" dirty="0"/>
                    </a:p>
                  </a:txBody>
                  <a:tcPr/>
                </a:tc>
                <a:tc>
                  <a:txBody>
                    <a:bodyPr/>
                    <a:lstStyle/>
                    <a:p>
                      <a:pPr algn="ctr"/>
                      <a:r>
                        <a:rPr lang="en-US" dirty="0" smtClean="0"/>
                        <a:t>75</a:t>
                      </a:r>
                    </a:p>
                    <a:p>
                      <a:pPr algn="ctr"/>
                      <a:r>
                        <a:rPr lang="en-US" dirty="0" smtClean="0"/>
                        <a:t> 41%</a:t>
                      </a:r>
                      <a:endParaRPr lang="en-US" dirty="0"/>
                    </a:p>
                  </a:txBody>
                  <a:tcPr/>
                </a:tc>
                <a:tc>
                  <a:txBody>
                    <a:bodyPr/>
                    <a:lstStyle/>
                    <a:p>
                      <a:pPr algn="ctr"/>
                      <a:r>
                        <a:rPr lang="en-US" dirty="0" smtClean="0"/>
                        <a:t>74</a:t>
                      </a:r>
                    </a:p>
                    <a:p>
                      <a:pPr algn="ctr"/>
                      <a:r>
                        <a:rPr lang="en-US" dirty="0" smtClean="0"/>
                        <a:t>41%</a:t>
                      </a:r>
                      <a:endParaRPr lang="en-US" dirty="0"/>
                    </a:p>
                  </a:txBody>
                  <a:tcPr/>
                </a:tc>
                <a:tc>
                  <a:txBody>
                    <a:bodyPr/>
                    <a:lstStyle/>
                    <a:p>
                      <a:pPr algn="ctr"/>
                      <a:r>
                        <a:rPr lang="en-US" dirty="0" smtClean="0"/>
                        <a:t>59</a:t>
                      </a:r>
                    </a:p>
                    <a:p>
                      <a:pPr algn="ctr"/>
                      <a:r>
                        <a:rPr lang="en-US" dirty="0" smtClean="0"/>
                        <a:t>32%</a:t>
                      </a:r>
                      <a:endParaRPr lang="en-US" dirty="0"/>
                    </a:p>
                  </a:txBody>
                  <a:tcPr/>
                </a:tc>
                <a:extLst>
                  <a:ext uri="{0D108BD9-81ED-4DB2-BD59-A6C34878D82A}">
                    <a16:rowId xmlns="" xmlns:a16="http://schemas.microsoft.com/office/drawing/2014/main" val="10001"/>
                  </a:ext>
                </a:extLst>
              </a:tr>
              <a:tr h="370840">
                <a:tc>
                  <a:txBody>
                    <a:bodyPr/>
                    <a:lstStyle/>
                    <a:p>
                      <a:pPr algn="l"/>
                      <a:r>
                        <a:rPr lang="en-US" dirty="0" smtClean="0"/>
                        <a:t>3-Proficient</a:t>
                      </a:r>
                      <a:endParaRPr lang="en-US" dirty="0"/>
                    </a:p>
                  </a:txBody>
                  <a:tcPr/>
                </a:tc>
                <a:tc>
                  <a:txBody>
                    <a:bodyPr/>
                    <a:lstStyle/>
                    <a:p>
                      <a:pPr algn="ctr"/>
                      <a:r>
                        <a:rPr lang="en-US" dirty="0" smtClean="0"/>
                        <a:t>82</a:t>
                      </a:r>
                    </a:p>
                    <a:p>
                      <a:pPr algn="ctr"/>
                      <a:r>
                        <a:rPr lang="en-US" dirty="0" smtClean="0"/>
                        <a:t>46%</a:t>
                      </a:r>
                      <a:endParaRPr lang="en-US" dirty="0"/>
                    </a:p>
                  </a:txBody>
                  <a:tcPr/>
                </a:tc>
                <a:tc>
                  <a:txBody>
                    <a:bodyPr/>
                    <a:lstStyle/>
                    <a:p>
                      <a:pPr algn="ctr"/>
                      <a:r>
                        <a:rPr lang="en-US" dirty="0" smtClean="0"/>
                        <a:t>89</a:t>
                      </a:r>
                    </a:p>
                    <a:p>
                      <a:pPr algn="ctr"/>
                      <a:r>
                        <a:rPr lang="en-US" dirty="0" smtClean="0"/>
                        <a:t>49%</a:t>
                      </a:r>
                      <a:endParaRPr lang="en-US" dirty="0"/>
                    </a:p>
                  </a:txBody>
                  <a:tcPr/>
                </a:tc>
                <a:tc>
                  <a:txBody>
                    <a:bodyPr/>
                    <a:lstStyle/>
                    <a:p>
                      <a:pPr algn="ctr"/>
                      <a:r>
                        <a:rPr lang="en-US" dirty="0" smtClean="0"/>
                        <a:t>76</a:t>
                      </a:r>
                    </a:p>
                    <a:p>
                      <a:pPr algn="ctr"/>
                      <a:r>
                        <a:rPr lang="en-US" dirty="0" smtClean="0"/>
                        <a:t>42%</a:t>
                      </a:r>
                      <a:endParaRPr lang="en-US" dirty="0"/>
                    </a:p>
                  </a:txBody>
                  <a:tcPr/>
                </a:tc>
                <a:extLst>
                  <a:ext uri="{0D108BD9-81ED-4DB2-BD59-A6C34878D82A}">
                    <a16:rowId xmlns="" xmlns:a16="http://schemas.microsoft.com/office/drawing/2014/main" val="10002"/>
                  </a:ext>
                </a:extLst>
              </a:tr>
              <a:tr h="370840">
                <a:tc>
                  <a:txBody>
                    <a:bodyPr/>
                    <a:lstStyle/>
                    <a:p>
                      <a:pPr algn="l"/>
                      <a:r>
                        <a:rPr lang="en-US" dirty="0" smtClean="0"/>
                        <a:t>2-Emerging</a:t>
                      </a:r>
                      <a:endParaRPr lang="en-US" dirty="0"/>
                    </a:p>
                  </a:txBody>
                  <a:tcPr/>
                </a:tc>
                <a:tc>
                  <a:txBody>
                    <a:bodyPr/>
                    <a:lstStyle/>
                    <a:p>
                      <a:pPr algn="ctr"/>
                      <a:r>
                        <a:rPr lang="en-US" dirty="0" smtClean="0"/>
                        <a:t>20</a:t>
                      </a:r>
                    </a:p>
                    <a:p>
                      <a:pPr algn="ctr"/>
                      <a:r>
                        <a:rPr lang="en-US" dirty="0" smtClean="0"/>
                        <a:t>11%</a:t>
                      </a:r>
                      <a:endParaRPr lang="en-US" dirty="0"/>
                    </a:p>
                  </a:txBody>
                  <a:tcPr/>
                </a:tc>
                <a:tc>
                  <a:txBody>
                    <a:bodyPr/>
                    <a:lstStyle/>
                    <a:p>
                      <a:pPr algn="ctr"/>
                      <a:r>
                        <a:rPr lang="en-US" dirty="0" smtClean="0"/>
                        <a:t>16</a:t>
                      </a:r>
                    </a:p>
                    <a:p>
                      <a:pPr algn="ctr"/>
                      <a:r>
                        <a:rPr lang="en-US" dirty="0" smtClean="0"/>
                        <a:t>8%</a:t>
                      </a:r>
                      <a:endParaRPr lang="en-US" dirty="0"/>
                    </a:p>
                  </a:txBody>
                  <a:tcPr/>
                </a:tc>
                <a:tc>
                  <a:txBody>
                    <a:bodyPr/>
                    <a:lstStyle/>
                    <a:p>
                      <a:pPr algn="ctr"/>
                      <a:r>
                        <a:rPr lang="en-US" dirty="0" smtClean="0"/>
                        <a:t>43</a:t>
                      </a:r>
                    </a:p>
                    <a:p>
                      <a:pPr algn="ctr"/>
                      <a:r>
                        <a:rPr lang="en-US" dirty="0" smtClean="0"/>
                        <a:t>24%</a:t>
                      </a:r>
                      <a:endParaRPr lang="en-US" dirty="0"/>
                    </a:p>
                  </a:txBody>
                  <a:tcPr/>
                </a:tc>
                <a:extLst>
                  <a:ext uri="{0D108BD9-81ED-4DB2-BD59-A6C34878D82A}">
                    <a16:rowId xmlns="" xmlns:a16="http://schemas.microsoft.com/office/drawing/2014/main" val="10003"/>
                  </a:ext>
                </a:extLst>
              </a:tr>
              <a:tr h="370840">
                <a:tc>
                  <a:txBody>
                    <a:bodyPr/>
                    <a:lstStyle/>
                    <a:p>
                      <a:pPr algn="l"/>
                      <a:r>
                        <a:rPr lang="en-US" dirty="0" smtClean="0"/>
                        <a:t>1-Incomplete</a:t>
                      </a:r>
                      <a:endParaRPr lang="en-US" dirty="0"/>
                    </a:p>
                  </a:txBody>
                  <a:tcPr/>
                </a:tc>
                <a:tc>
                  <a:txBody>
                    <a:bodyPr/>
                    <a:lstStyle/>
                    <a:p>
                      <a:pPr algn="ctr"/>
                      <a:r>
                        <a:rPr lang="en-US" dirty="0" smtClean="0"/>
                        <a:t>3</a:t>
                      </a:r>
                    </a:p>
                    <a:p>
                      <a:pPr algn="ctr"/>
                      <a:r>
                        <a:rPr lang="en-US" dirty="0" smtClean="0"/>
                        <a:t>2%</a:t>
                      </a:r>
                    </a:p>
                  </a:txBody>
                  <a:tcPr/>
                </a:tc>
                <a:tc>
                  <a:txBody>
                    <a:bodyPr/>
                    <a:lstStyle/>
                    <a:p>
                      <a:pPr algn="ctr"/>
                      <a:r>
                        <a:rPr lang="en-US" dirty="0" smtClean="0"/>
                        <a:t>3</a:t>
                      </a:r>
                    </a:p>
                    <a:p>
                      <a:pPr algn="ctr"/>
                      <a:r>
                        <a:rPr lang="en-US" dirty="0" smtClean="0"/>
                        <a:t>2%</a:t>
                      </a:r>
                      <a:endParaRPr lang="en-US" dirty="0"/>
                    </a:p>
                  </a:txBody>
                  <a:tcPr/>
                </a:tc>
                <a:tc>
                  <a:txBody>
                    <a:bodyPr/>
                    <a:lstStyle/>
                    <a:p>
                      <a:pPr algn="ctr"/>
                      <a:r>
                        <a:rPr lang="en-US" dirty="0" smtClean="0"/>
                        <a:t>4</a:t>
                      </a:r>
                    </a:p>
                    <a:p>
                      <a:pPr algn="ctr"/>
                      <a:r>
                        <a:rPr lang="en-US" dirty="0" smtClean="0"/>
                        <a:t>2%</a:t>
                      </a:r>
                      <a:endParaRPr lang="en-US" dirty="0"/>
                    </a:p>
                  </a:txBody>
                  <a:tcPr/>
                </a:tc>
                <a:extLst>
                  <a:ext uri="{0D108BD9-81ED-4DB2-BD59-A6C34878D82A}">
                    <a16:rowId xmlns=""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fld id="{B999F817-F5D2-4A26-96AD-1211DCAE6C1D}" type="slidenum">
              <a:rPr lang="en-US" smtClean="0">
                <a:solidFill>
                  <a:prstClr val="black">
                    <a:tint val="75000"/>
                  </a:prstClr>
                </a:solidFill>
              </a:rPr>
              <a:pPr/>
              <a:t>52</a:t>
            </a:fld>
            <a:endParaRPr lang="en-US" dirty="0">
              <a:solidFill>
                <a:prstClr val="black">
                  <a:tint val="75000"/>
                </a:prstClr>
              </a:solidFill>
            </a:endParaRPr>
          </a:p>
        </p:txBody>
      </p:sp>
      <p:sp>
        <p:nvSpPr>
          <p:cNvPr id="8" name="TextBox 7"/>
          <p:cNvSpPr txBox="1"/>
          <p:nvPr/>
        </p:nvSpPr>
        <p:spPr>
          <a:xfrm>
            <a:off x="93382" y="1419325"/>
            <a:ext cx="9841156" cy="1338828"/>
          </a:xfrm>
          <a:prstGeom prst="rect">
            <a:avLst/>
          </a:prstGeom>
          <a:noFill/>
        </p:spPr>
        <p:txBody>
          <a:bodyPr wrap="none" rtlCol="0">
            <a:spAutoFit/>
          </a:bodyPr>
          <a:lstStyle/>
          <a:p>
            <a:pPr marL="457200" indent="-45720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90% of students are proficient or exemplary in structure</a:t>
            </a:r>
          </a:p>
          <a:p>
            <a:pPr marL="457200" indent="-45720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87% of students are proficient/exemplary in ideas</a:t>
            </a:r>
          </a:p>
          <a:p>
            <a:pPr marL="457200" indent="-45720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74% of students are proficient/exemplary in use of language</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22455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14300"/>
            <a:ext cx="9052560" cy="962266"/>
          </a:xfrm>
        </p:spPr>
        <p:txBody>
          <a:bodyPr/>
          <a:lstStyle/>
          <a:p>
            <a:r>
              <a:rPr lang="en-US" dirty="0" smtClean="0">
                <a:solidFill>
                  <a:srgbClr val="1F497D"/>
                </a:solidFill>
              </a:rPr>
              <a:t>Embedded Assessment Instructional Focus</a:t>
            </a:r>
            <a:endParaRPr lang="en-US" dirty="0">
              <a:solidFill>
                <a:srgbClr val="1F497D"/>
              </a:solidFill>
            </a:endParaRPr>
          </a:p>
        </p:txBody>
      </p:sp>
      <p:sp>
        <p:nvSpPr>
          <p:cNvPr id="3" name="Content Placeholder 2"/>
          <p:cNvSpPr>
            <a:spLocks noGrp="1"/>
          </p:cNvSpPr>
          <p:nvPr>
            <p:ph idx="1"/>
          </p:nvPr>
        </p:nvSpPr>
        <p:spPr>
          <a:xfrm>
            <a:off x="490220" y="1343660"/>
            <a:ext cx="9052560" cy="5129425"/>
          </a:xfrm>
        </p:spPr>
        <p:txBody>
          <a:bodyPr/>
          <a:lstStyle/>
          <a:p>
            <a:r>
              <a:rPr lang="en-US" sz="2800" dirty="0">
                <a:latin typeface="Tahoma"/>
                <a:cs typeface="Tahoma"/>
              </a:rPr>
              <a:t>Primary area of concern </a:t>
            </a:r>
          </a:p>
          <a:p>
            <a:pPr lvl="2"/>
            <a:r>
              <a:rPr lang="en-US" sz="2800" dirty="0">
                <a:latin typeface="Tahoma"/>
                <a:cs typeface="Tahoma"/>
              </a:rPr>
              <a:t>Conventions </a:t>
            </a:r>
          </a:p>
          <a:p>
            <a:pPr lvl="3"/>
            <a:r>
              <a:rPr lang="en-US" sz="2800" dirty="0">
                <a:latin typeface="Tahoma"/>
                <a:cs typeface="Tahoma"/>
              </a:rPr>
              <a:t>Consistent verb tense</a:t>
            </a:r>
          </a:p>
          <a:p>
            <a:pPr lvl="3"/>
            <a:r>
              <a:rPr lang="en-US" sz="2800" dirty="0">
                <a:latin typeface="Tahoma"/>
                <a:cs typeface="Tahoma"/>
              </a:rPr>
              <a:t>Dialogue</a:t>
            </a:r>
          </a:p>
          <a:p>
            <a:pPr lvl="3"/>
            <a:r>
              <a:rPr lang="en-US" sz="2800" dirty="0">
                <a:latin typeface="Tahoma"/>
                <a:cs typeface="Tahoma"/>
              </a:rPr>
              <a:t>Subject/verb agreement </a:t>
            </a:r>
          </a:p>
          <a:p>
            <a:pPr lvl="3"/>
            <a:r>
              <a:rPr lang="en-US" sz="2800" dirty="0">
                <a:latin typeface="Tahoma"/>
                <a:cs typeface="Tahoma"/>
              </a:rPr>
              <a:t>Pronouns and antecedents </a:t>
            </a:r>
          </a:p>
          <a:p>
            <a:pPr lvl="3"/>
            <a:r>
              <a:rPr lang="en-US" sz="2800" dirty="0">
                <a:latin typeface="Tahoma"/>
                <a:cs typeface="Tahoma"/>
              </a:rPr>
              <a:t>Sentence fluency/variety </a:t>
            </a:r>
          </a:p>
          <a:p>
            <a:pPr lvl="2"/>
            <a:r>
              <a:rPr lang="en-US" sz="2800" dirty="0">
                <a:latin typeface="Tahoma"/>
                <a:cs typeface="Tahoma"/>
              </a:rPr>
              <a:t>Figurative language/sensory details </a:t>
            </a:r>
          </a:p>
          <a:p>
            <a:pPr lvl="3"/>
            <a:r>
              <a:rPr lang="en-US" sz="2800" dirty="0">
                <a:latin typeface="Tahoma"/>
                <a:cs typeface="Tahoma"/>
              </a:rPr>
              <a:t>Show vs. tell</a:t>
            </a:r>
          </a:p>
          <a:p>
            <a:endParaRPr lang="en-US" sz="28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53</a:t>
            </a:fld>
            <a:endParaRPr lang="en-US"/>
          </a:p>
        </p:txBody>
      </p:sp>
    </p:spTree>
    <p:extLst>
      <p:ext uri="{BB962C8B-B14F-4D97-AF65-F5344CB8AC3E}">
        <p14:creationId xmlns:p14="http://schemas.microsoft.com/office/powerpoint/2010/main" val="15123624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7</a:t>
            </a:r>
            <a:r>
              <a:rPr lang="en-US" baseline="30000" dirty="0" smtClean="0">
                <a:solidFill>
                  <a:srgbClr val="1F497D"/>
                </a:solidFill>
              </a:rPr>
              <a:t>th</a:t>
            </a:r>
            <a:r>
              <a:rPr lang="en-US" dirty="0" smtClean="0">
                <a:solidFill>
                  <a:srgbClr val="1F497D"/>
                </a:solidFill>
              </a:rPr>
              <a:t> Grade English Next steps</a:t>
            </a:r>
            <a:endParaRPr lang="en-US" dirty="0">
              <a:solidFill>
                <a:srgbClr val="1F497D"/>
              </a:solidFill>
            </a:endParaRPr>
          </a:p>
        </p:txBody>
      </p:sp>
      <p:sp>
        <p:nvSpPr>
          <p:cNvPr id="3" name="Content Placeholder 2"/>
          <p:cNvSpPr>
            <a:spLocks noGrp="1"/>
          </p:cNvSpPr>
          <p:nvPr>
            <p:ph idx="1"/>
          </p:nvPr>
        </p:nvSpPr>
        <p:spPr>
          <a:xfrm>
            <a:off x="414020" y="810260"/>
            <a:ext cx="9052560" cy="5908040"/>
          </a:xfrm>
        </p:spPr>
        <p:txBody>
          <a:bodyPr/>
          <a:lstStyle/>
          <a:p>
            <a:pPr marL="0" lvl="0" indent="0">
              <a:buNone/>
            </a:pPr>
            <a:endParaRPr lang="en-US" sz="2400" dirty="0" smtClean="0"/>
          </a:p>
          <a:p>
            <a:pPr marL="0" lvl="0" indent="0">
              <a:buNone/>
            </a:pPr>
            <a:r>
              <a:rPr lang="en-US" sz="2800" dirty="0" smtClean="0"/>
              <a:t>With Students: </a:t>
            </a:r>
          </a:p>
          <a:p>
            <a:pPr lvl="0"/>
            <a:r>
              <a:rPr lang="en-US" sz="2400" dirty="0" smtClean="0"/>
              <a:t>Share and score exemplar </a:t>
            </a:r>
            <a:r>
              <a:rPr lang="en-US" sz="2400" dirty="0"/>
              <a:t>papers </a:t>
            </a:r>
            <a:endParaRPr lang="en-US" sz="2400" dirty="0" smtClean="0"/>
          </a:p>
          <a:p>
            <a:pPr lvl="0"/>
            <a:r>
              <a:rPr lang="en-US" sz="2400" dirty="0"/>
              <a:t>A</a:t>
            </a:r>
            <a:r>
              <a:rPr lang="en-US" sz="2400" dirty="0" smtClean="0"/>
              <a:t>nalyze </a:t>
            </a:r>
            <a:r>
              <a:rPr lang="en-US" sz="2400" dirty="0"/>
              <a:t>and color code essays to identify structural requirements </a:t>
            </a:r>
          </a:p>
          <a:p>
            <a:pPr lvl="0"/>
            <a:r>
              <a:rPr lang="en-US" sz="2400" dirty="0"/>
              <a:t>Share Informative-Explanatory Performance Task Writing Rubric grades 6-</a:t>
            </a:r>
            <a:r>
              <a:rPr lang="en-US" sz="2400" dirty="0" smtClean="0"/>
              <a:t>11</a:t>
            </a:r>
          </a:p>
          <a:p>
            <a:r>
              <a:rPr lang="en-US" sz="2400" dirty="0" smtClean="0"/>
              <a:t>Provide for students below proficiency: </a:t>
            </a:r>
          </a:p>
          <a:p>
            <a:pPr lvl="1"/>
            <a:r>
              <a:rPr lang="en-US" sz="2400" dirty="0" smtClean="0">
                <a:latin typeface="Tahoma"/>
                <a:cs typeface="Tahoma"/>
              </a:rPr>
              <a:t>One</a:t>
            </a:r>
            <a:r>
              <a:rPr lang="en-US" sz="2400" dirty="0">
                <a:latin typeface="Tahoma"/>
                <a:cs typeface="Tahoma"/>
              </a:rPr>
              <a:t>-to-one conferences</a:t>
            </a:r>
          </a:p>
          <a:p>
            <a:pPr lvl="1"/>
            <a:r>
              <a:rPr lang="en-US" sz="2400" dirty="0">
                <a:latin typeface="Tahoma"/>
                <a:cs typeface="Tahoma"/>
              </a:rPr>
              <a:t>Small group instruction </a:t>
            </a:r>
          </a:p>
          <a:p>
            <a:pPr marL="0" lvl="0" indent="0">
              <a:buNone/>
            </a:pPr>
            <a:r>
              <a:rPr lang="en-US" sz="2800" dirty="0" smtClean="0"/>
              <a:t>As a Team:</a:t>
            </a:r>
          </a:p>
          <a:p>
            <a:pPr lvl="0"/>
            <a:r>
              <a:rPr lang="en-US" sz="2400" dirty="0" smtClean="0"/>
              <a:t>Engage in another </a:t>
            </a:r>
            <a:r>
              <a:rPr lang="en-US" sz="2400" dirty="0"/>
              <a:t>scoring/calibration day on March 3 with district facilitator Beth Shipe present to guide us </a:t>
            </a:r>
            <a:endParaRPr lang="en-US" sz="2400" dirty="0" smtClean="0"/>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54</a:t>
            </a:fld>
            <a:endParaRPr lang="en-US"/>
          </a:p>
        </p:txBody>
      </p:sp>
    </p:spTree>
    <p:extLst>
      <p:ext uri="{BB962C8B-B14F-4D97-AF65-F5344CB8AC3E}">
        <p14:creationId xmlns:p14="http://schemas.microsoft.com/office/powerpoint/2010/main" val="8279731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a:t>
            </a:r>
            <a:r>
              <a:rPr lang="en-US" baseline="30000" dirty="0" smtClean="0"/>
              <a:t>th</a:t>
            </a:r>
            <a:r>
              <a:rPr lang="en-US" dirty="0" smtClean="0"/>
              <a:t> Grade English</a:t>
            </a:r>
            <a:br>
              <a:rPr lang="en-US" dirty="0" smtClean="0"/>
            </a:br>
            <a:r>
              <a:rPr lang="en-US" dirty="0" smtClean="0"/>
              <a:t>Writing Conferences</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1F497D"/>
                </a:solidFill>
              </a:rPr>
              <a:t>Strategic support for Level 1 and Level 2 writers based on analysis of </a:t>
            </a:r>
            <a:r>
              <a:rPr lang="en-US" dirty="0" err="1" smtClean="0">
                <a:solidFill>
                  <a:srgbClr val="1F497D"/>
                </a:solidFill>
              </a:rPr>
              <a:t>SpringBoard</a:t>
            </a:r>
            <a:r>
              <a:rPr lang="en-US" dirty="0" smtClean="0">
                <a:solidFill>
                  <a:srgbClr val="1F497D"/>
                </a:solidFill>
              </a:rPr>
              <a:t> assessments. </a:t>
            </a:r>
            <a:endParaRPr lang="en-US" dirty="0">
              <a:solidFill>
                <a:srgbClr val="1F497D"/>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55</a:t>
            </a:fld>
            <a:endParaRPr lang="en-US"/>
          </a:p>
        </p:txBody>
      </p:sp>
    </p:spTree>
    <p:extLst>
      <p:ext uri="{BB962C8B-B14F-4D97-AF65-F5344CB8AC3E}">
        <p14:creationId xmlns:p14="http://schemas.microsoft.com/office/powerpoint/2010/main" val="26018896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F497D"/>
                </a:solidFill>
              </a:rPr>
              <a:t>Embedded Assessment Data – 8</a:t>
            </a:r>
            <a:r>
              <a:rPr lang="en-US" baseline="30000" dirty="0">
                <a:solidFill>
                  <a:srgbClr val="1F497D"/>
                </a:solidFill>
              </a:rPr>
              <a:t>th</a:t>
            </a:r>
            <a:r>
              <a:rPr lang="en-US" dirty="0">
                <a:solidFill>
                  <a:srgbClr val="1F497D"/>
                </a:solidFill>
              </a:rPr>
              <a:t> Grade</a:t>
            </a:r>
          </a:p>
        </p:txBody>
      </p:sp>
      <p:graphicFrame>
        <p:nvGraphicFramePr>
          <p:cNvPr id="4" name="Object 3"/>
          <p:cNvGraphicFramePr>
            <a:graphicFrameLocks noChangeAspect="1"/>
          </p:cNvGraphicFramePr>
          <p:nvPr>
            <p:extLst>
              <p:ext uri="{D42A27DB-BD31-4B8C-83A1-F6EECF244321}">
                <p14:modId xmlns:p14="http://schemas.microsoft.com/office/powerpoint/2010/main" val="1508541093"/>
              </p:ext>
            </p:extLst>
          </p:nvPr>
        </p:nvGraphicFramePr>
        <p:xfrm>
          <a:off x="1089660" y="949960"/>
          <a:ext cx="7879080" cy="5772279"/>
        </p:xfrm>
        <a:graphic>
          <a:graphicData uri="http://schemas.openxmlformats.org/presentationml/2006/ole">
            <mc:AlternateContent xmlns:mc="http://schemas.openxmlformats.org/markup-compatibility/2006">
              <mc:Choice xmlns:v="urn:schemas-microsoft-com:vml" Requires="v">
                <p:oleObj spid="_x0000_s4207" name="Document" r:id="rId3" imgW="5626100" imgH="4000500" progId="Word.Document.12">
                  <p:link updateAutomatic="1"/>
                </p:oleObj>
              </mc:Choice>
              <mc:Fallback>
                <p:oleObj name="Document" r:id="rId3" imgW="5626100" imgH="4000500" progId="Word.Document.12">
                  <p:link updateAutomatic="1"/>
                  <p:pic>
                    <p:nvPicPr>
                      <p:cNvPr id="0" name=""/>
                      <p:cNvPicPr/>
                      <p:nvPr/>
                    </p:nvPicPr>
                    <p:blipFill>
                      <a:blip r:embed="rId4"/>
                      <a:stretch>
                        <a:fillRect/>
                      </a:stretch>
                    </p:blipFill>
                    <p:spPr>
                      <a:xfrm>
                        <a:off x="1089660" y="949960"/>
                        <a:ext cx="7879080" cy="5772279"/>
                      </a:xfrm>
                      <a:prstGeom prst="rect">
                        <a:avLst/>
                      </a:prstGeom>
                    </p:spPr>
                  </p:pic>
                </p:oleObj>
              </mc:Fallback>
            </mc:AlternateContent>
          </a:graphicData>
        </a:graphic>
      </p:graphicFrame>
    </p:spTree>
    <p:extLst>
      <p:ext uri="{BB962C8B-B14F-4D97-AF65-F5344CB8AC3E}">
        <p14:creationId xmlns:p14="http://schemas.microsoft.com/office/powerpoint/2010/main" val="6053483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1F497D"/>
                </a:solidFill>
              </a:rPr>
              <a:t>Common Areas Identified for Intervention</a:t>
            </a:r>
            <a:endParaRPr lang="en-US" dirty="0">
              <a:solidFill>
                <a:srgbClr val="1F497D"/>
              </a:solidFill>
            </a:endParaRPr>
          </a:p>
        </p:txBody>
      </p:sp>
      <p:sp>
        <p:nvSpPr>
          <p:cNvPr id="3" name="TextBox 2"/>
          <p:cNvSpPr txBox="1"/>
          <p:nvPr/>
        </p:nvSpPr>
        <p:spPr>
          <a:xfrm>
            <a:off x="335280" y="1381761"/>
            <a:ext cx="9471660" cy="4673358"/>
          </a:xfrm>
          <a:prstGeom prst="rect">
            <a:avLst/>
          </a:prstGeom>
          <a:noFill/>
        </p:spPr>
        <p:txBody>
          <a:bodyPr wrap="square" lIns="101882" tIns="50941" rIns="101882" bIns="50941"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IDEAS: </a:t>
            </a:r>
            <a:r>
              <a:rPr lang="en-US" dirty="0">
                <a:latin typeface="Tahoma" panose="020B0604030504040204" pitchFamily="34" charset="0"/>
                <a:ea typeface="Tahoma" panose="020B0604030504040204" pitchFamily="34" charset="0"/>
                <a:cs typeface="Tahoma" panose="020B0604030504040204" pitchFamily="34" charset="0"/>
              </a:rPr>
              <a:t>Embedding Dialogue/Direct Quotations, Providing Evidence Relevant to Thesis, Providing Commentary to Explain Relevant Evidence.</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STRUCTURE: </a:t>
            </a:r>
            <a:r>
              <a:rPr lang="en-US" dirty="0">
                <a:latin typeface="Tahoma" panose="020B0604030504040204" pitchFamily="34" charset="0"/>
                <a:ea typeface="Tahoma" panose="020B0604030504040204" pitchFamily="34" charset="0"/>
                <a:cs typeface="Tahoma" panose="020B0604030504040204" pitchFamily="34" charset="0"/>
              </a:rPr>
              <a:t>Outlining an Essay, Organizing Support Paragraphs, Transitions.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USE OF LANGUAGE</a:t>
            </a:r>
            <a:r>
              <a:rPr lang="en-US" dirty="0">
                <a:latin typeface="Tahoma" panose="020B0604030504040204" pitchFamily="34" charset="0"/>
                <a:ea typeface="Tahoma" panose="020B0604030504040204" pitchFamily="34" charset="0"/>
                <a:cs typeface="Tahoma" panose="020B0604030504040204" pitchFamily="34" charset="0"/>
              </a:rPr>
              <a:t>: Formal Language, Command of Standard Conventions.</a:t>
            </a:r>
          </a:p>
          <a:p>
            <a:endParaRPr lang="en-US" dirty="0"/>
          </a:p>
          <a:p>
            <a:endParaRPr lang="en-US" dirty="0"/>
          </a:p>
        </p:txBody>
      </p:sp>
    </p:spTree>
    <p:extLst>
      <p:ext uri="{BB962C8B-B14F-4D97-AF65-F5344CB8AC3E}">
        <p14:creationId xmlns:p14="http://schemas.microsoft.com/office/powerpoint/2010/main" val="38083944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717280" y="7254242"/>
            <a:ext cx="1064434" cy="413808"/>
          </a:xfrm>
          <a:prstGeom prst="rect">
            <a:avLst/>
          </a:prstGeom>
        </p:spPr>
        <p:txBody>
          <a:bodyPr lIns="91429" tIns="45715" rIns="91429" bIns="45715"/>
          <a:lstStyle/>
          <a:p>
            <a:fld id="{B999F817-F5D2-4A26-96AD-1211DCAE6C1D}" type="slidenum">
              <a:rPr lang="en-US" smtClean="0">
                <a:solidFill>
                  <a:prstClr val="black">
                    <a:tint val="75000"/>
                  </a:prstClr>
                </a:solidFill>
              </a:rPr>
              <a:pPr/>
              <a:t>58</a:t>
            </a:fld>
            <a:endParaRPr lang="en-US" dirty="0">
              <a:solidFill>
                <a:prstClr val="black">
                  <a:tint val="75000"/>
                </a:prstClr>
              </a:solidFill>
            </a:endParaRPr>
          </a:p>
        </p:txBody>
      </p:sp>
      <p:sp>
        <p:nvSpPr>
          <p:cNvPr id="3" name="Title 2"/>
          <p:cNvSpPr>
            <a:spLocks noGrp="1"/>
          </p:cNvSpPr>
          <p:nvPr>
            <p:ph type="title"/>
          </p:nvPr>
        </p:nvSpPr>
        <p:spPr>
          <a:xfrm>
            <a:off x="485987" y="250613"/>
            <a:ext cx="9052560" cy="690880"/>
          </a:xfrm>
        </p:spPr>
        <p:txBody>
          <a:bodyPr>
            <a:normAutofit/>
          </a:bodyPr>
          <a:lstStyle/>
          <a:p>
            <a:r>
              <a:rPr lang="en-US" dirty="0">
                <a:solidFill>
                  <a:srgbClr val="1F497D"/>
                </a:solidFill>
              </a:rPr>
              <a:t>Writing </a:t>
            </a:r>
            <a:r>
              <a:rPr lang="en-US" dirty="0" smtClean="0">
                <a:solidFill>
                  <a:srgbClr val="1F497D"/>
                </a:solidFill>
              </a:rPr>
              <a:t>Conference Proposal</a:t>
            </a:r>
            <a:endParaRPr lang="en-US" dirty="0">
              <a:solidFill>
                <a:srgbClr val="1F497D"/>
              </a:solidFill>
            </a:endParaRPr>
          </a:p>
        </p:txBody>
      </p:sp>
      <p:sp>
        <p:nvSpPr>
          <p:cNvPr id="4" name="TextBox 3"/>
          <p:cNvSpPr txBox="1"/>
          <p:nvPr/>
        </p:nvSpPr>
        <p:spPr>
          <a:xfrm>
            <a:off x="304800" y="1021550"/>
            <a:ext cx="9282853" cy="6750850"/>
          </a:xfrm>
          <a:prstGeom prst="rect">
            <a:avLst/>
          </a:prstGeom>
          <a:noFill/>
        </p:spPr>
        <p:txBody>
          <a:bodyPr wrap="square" lIns="101882" tIns="50941" rIns="101882" bIns="50941" rtlCol="0">
            <a:spAutoFit/>
          </a:bodyPr>
          <a:lstStyle/>
          <a:p>
            <a:pPr algn="ctr"/>
            <a:r>
              <a:rPr lang="en-US" b="1" i="1" dirty="0" smtClean="0">
                <a:latin typeface="Tahoma" panose="020B0604030504040204" pitchFamily="34" charset="0"/>
                <a:ea typeface="Tahoma" panose="020B0604030504040204" pitchFamily="34" charset="0"/>
                <a:cs typeface="Tahoma" panose="020B0604030504040204" pitchFamily="34" charset="0"/>
              </a:rPr>
              <a:t>Objective: </a:t>
            </a:r>
            <a:r>
              <a:rPr lang="en-US" i="1" dirty="0" smtClean="0">
                <a:latin typeface="Tahoma" panose="020B0604030504040204" pitchFamily="34" charset="0"/>
                <a:ea typeface="Tahoma" panose="020B0604030504040204" pitchFamily="34" charset="0"/>
                <a:cs typeface="Tahoma" panose="020B0604030504040204" pitchFamily="34" charset="0"/>
              </a:rPr>
              <a:t>Provide one-on-one writing interventions for students (15-20 minutes per student), re-teach key skills, introduce strategies to help students improve writing. </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b="1" dirty="0" smtClean="0">
                <a:latin typeface="Tahoma" panose="020B0604030504040204" pitchFamily="34" charset="0"/>
                <a:ea typeface="Tahoma" panose="020B0604030504040204" pitchFamily="34" charset="0"/>
                <a:cs typeface="Tahoma" panose="020B0604030504040204" pitchFamily="34" charset="0"/>
              </a:rPr>
              <a:t>Some Strategies Used:</a:t>
            </a:r>
          </a:p>
          <a:p>
            <a:pPr marL="318383" indent="-318383">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Pre-Writing/Creating Outlines </a:t>
            </a:r>
          </a:p>
          <a:p>
            <a:pPr marL="318383" indent="-318383">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Oral Reading of Essay </a:t>
            </a:r>
          </a:p>
          <a:p>
            <a:pPr marL="318383" indent="-318383">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Sentence Structure Practice </a:t>
            </a:r>
          </a:p>
          <a:p>
            <a:pPr marL="318383" indent="-318383">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TLQC Method – Embedding Quotations </a:t>
            </a:r>
          </a:p>
          <a:p>
            <a:pPr marL="318383" indent="-318383">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Re-write of One Paragraph </a:t>
            </a:r>
          </a:p>
          <a:p>
            <a:pPr marL="318383" indent="-318383">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Topic Sentences/Transitions </a:t>
            </a:r>
          </a:p>
          <a:p>
            <a:pPr marL="318383" indent="-318383">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Sentence Stems for Embedding Quotations/Commentary </a:t>
            </a:r>
          </a:p>
          <a:p>
            <a:pPr marL="318383" indent="-318383">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How to Properly Revise </a:t>
            </a:r>
          </a:p>
          <a:p>
            <a:endParaRPr lang="en-US" dirty="0" smtClean="0"/>
          </a:p>
          <a:p>
            <a:endParaRPr lang="en-US" dirty="0"/>
          </a:p>
          <a:p>
            <a:endParaRPr lang="en-US" dirty="0"/>
          </a:p>
        </p:txBody>
      </p:sp>
    </p:spTree>
    <p:extLst>
      <p:ext uri="{BB962C8B-B14F-4D97-AF65-F5344CB8AC3E}">
        <p14:creationId xmlns:p14="http://schemas.microsoft.com/office/powerpoint/2010/main" val="40289775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1F497D"/>
                </a:solidFill>
              </a:rPr>
              <a:t>Impact of Writing Conferences</a:t>
            </a:r>
            <a:endParaRPr lang="en-US" dirty="0">
              <a:solidFill>
                <a:srgbClr val="1F497D"/>
              </a:solidFill>
            </a:endParaRPr>
          </a:p>
        </p:txBody>
      </p:sp>
      <p:sp>
        <p:nvSpPr>
          <p:cNvPr id="2" name="Slide Number Placeholder 1"/>
          <p:cNvSpPr>
            <a:spLocks noGrp="1"/>
          </p:cNvSpPr>
          <p:nvPr>
            <p:ph type="sldNum" sz="quarter" idx="12"/>
          </p:nvPr>
        </p:nvSpPr>
        <p:spPr/>
        <p:txBody>
          <a:bodyPr/>
          <a:lstStyle/>
          <a:p>
            <a:fld id="{B999F817-F5D2-4A26-96AD-1211DCAE6C1D}" type="slidenum">
              <a:rPr lang="en-US" smtClean="0">
                <a:solidFill>
                  <a:prstClr val="black">
                    <a:tint val="75000"/>
                  </a:prstClr>
                </a:solidFill>
              </a:rPr>
              <a:pPr/>
              <a:t>59</a:t>
            </a:fld>
            <a:endParaRPr lang="en-US" dirty="0">
              <a:solidFill>
                <a:prstClr val="black">
                  <a:tint val="75000"/>
                </a:prstClr>
              </a:solidFill>
            </a:endParaRPr>
          </a:p>
        </p:txBody>
      </p:sp>
      <p:sp>
        <p:nvSpPr>
          <p:cNvPr id="6" name="Rectangle 5"/>
          <p:cNvSpPr/>
          <p:nvPr/>
        </p:nvSpPr>
        <p:spPr>
          <a:xfrm>
            <a:off x="355600" y="921184"/>
            <a:ext cx="9821333" cy="3000821"/>
          </a:xfrm>
          <a:prstGeom prst="rect">
            <a:avLst/>
          </a:prstGeom>
        </p:spPr>
        <p:txBody>
          <a:bodyPr wrap="square">
            <a:spAutoFit/>
          </a:bodyPr>
          <a:lstStyle/>
          <a:p>
            <a:pPr marL="285750" indent="-285750">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Engage </a:t>
            </a:r>
            <a:r>
              <a:rPr lang="en-US" dirty="0">
                <a:latin typeface="Tahoma" panose="020B0604030504040204" pitchFamily="34" charset="0"/>
                <a:ea typeface="Tahoma" panose="020B0604030504040204" pitchFamily="34" charset="0"/>
                <a:cs typeface="Tahoma" panose="020B0604030504040204" pitchFamily="34" charset="0"/>
              </a:rPr>
              <a:t>Students in Dialogue About Their Own Writing </a:t>
            </a:r>
          </a:p>
          <a:p>
            <a:pPr marL="285750" indent="-285750">
              <a:buFont typeface="Arial"/>
              <a:buChar char="•"/>
            </a:pPr>
            <a:r>
              <a:rPr lang="en-US" dirty="0">
                <a:latin typeface="Tahoma" panose="020B0604030504040204" pitchFamily="34" charset="0"/>
                <a:ea typeface="Tahoma" panose="020B0604030504040204" pitchFamily="34" charset="0"/>
                <a:cs typeface="Tahoma" panose="020B0604030504040204" pitchFamily="34" charset="0"/>
              </a:rPr>
              <a:t>Allow Students to Express Concerns About Writing </a:t>
            </a:r>
          </a:p>
          <a:p>
            <a:pPr marL="285750" indent="-285750">
              <a:buFont typeface="Arial"/>
              <a:buChar char="•"/>
            </a:pPr>
            <a:r>
              <a:rPr lang="en-US" dirty="0">
                <a:latin typeface="Tahoma" panose="020B0604030504040204" pitchFamily="34" charset="0"/>
                <a:ea typeface="Tahoma" panose="020B0604030504040204" pitchFamily="34" charset="0"/>
                <a:cs typeface="Tahoma" panose="020B0604030504040204" pitchFamily="34" charset="0"/>
              </a:rPr>
              <a:t>Provide Students With Strategies to Improve </a:t>
            </a:r>
          </a:p>
          <a:p>
            <a:pPr marL="285750" indent="-285750">
              <a:buFont typeface="Arial"/>
              <a:buChar char="•"/>
            </a:pPr>
            <a:r>
              <a:rPr lang="en-US" dirty="0">
                <a:latin typeface="Tahoma" panose="020B0604030504040204" pitchFamily="34" charset="0"/>
                <a:ea typeface="Tahoma" panose="020B0604030504040204" pitchFamily="34" charset="0"/>
                <a:cs typeface="Tahoma" panose="020B0604030504040204" pitchFamily="34" charset="0"/>
              </a:rPr>
              <a:t>Instill Confidence</a:t>
            </a:r>
          </a:p>
          <a:p>
            <a:pPr marL="285750" indent="-285750">
              <a:buFont typeface="Arial"/>
              <a:buChar char="•"/>
            </a:pPr>
            <a:r>
              <a:rPr lang="en-US" dirty="0">
                <a:latin typeface="Tahoma" panose="020B0604030504040204" pitchFamily="34" charset="0"/>
                <a:ea typeface="Tahoma" panose="020B0604030504040204" pitchFamily="34" charset="0"/>
                <a:cs typeface="Tahoma" panose="020B0604030504040204" pitchFamily="34" charset="0"/>
              </a:rPr>
              <a:t>Let Students Know That Teachers Care and Are Willing to Work With Students</a:t>
            </a:r>
          </a:p>
          <a:p>
            <a:endParaRPr lang="en-US" dirty="0"/>
          </a:p>
        </p:txBody>
      </p:sp>
      <p:pic>
        <p:nvPicPr>
          <p:cNvPr id="4" name="Picture 3" descr="20160223_0954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67" y="3863989"/>
            <a:ext cx="4572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20160222_14474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5466" y="3841689"/>
            <a:ext cx="4434699" cy="2576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7726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solidFill>
                  <a:srgbClr val="1F497D"/>
                </a:solidFill>
              </a:rPr>
              <a:t>Heatherwood’s</a:t>
            </a:r>
            <a:r>
              <a:rPr lang="en-US" dirty="0" smtClean="0">
                <a:solidFill>
                  <a:srgbClr val="1F497D"/>
                </a:solidFill>
              </a:rPr>
              <a:t> Story</a:t>
            </a:r>
            <a:endParaRPr lang="en-US" dirty="0">
              <a:solidFill>
                <a:srgbClr val="1F497D"/>
              </a:solidFill>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340693801"/>
              </p:ext>
            </p:extLst>
          </p:nvPr>
        </p:nvGraphicFramePr>
        <p:xfrm>
          <a:off x="502920" y="1356360"/>
          <a:ext cx="9052560" cy="5129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6</a:t>
            </a:fld>
            <a:endParaRPr lang="en-US"/>
          </a:p>
        </p:txBody>
      </p:sp>
    </p:spTree>
    <p:extLst>
      <p:ext uri="{BB962C8B-B14F-4D97-AF65-F5344CB8AC3E}">
        <p14:creationId xmlns:p14="http://schemas.microsoft.com/office/powerpoint/2010/main" val="37449168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79400"/>
            <a:ext cx="9052560" cy="1076566"/>
          </a:xfrm>
        </p:spPr>
        <p:txBody>
          <a:bodyPr>
            <a:normAutofit/>
          </a:bodyPr>
          <a:lstStyle/>
          <a:p>
            <a:r>
              <a:rPr lang="en-US" sz="3100" dirty="0" smtClean="0">
                <a:solidFill>
                  <a:srgbClr val="1F497D"/>
                </a:solidFill>
              </a:rPr>
              <a:t>ELA Common Goal for Text-based evidence:</a:t>
            </a:r>
            <a:r>
              <a:rPr lang="en-US" dirty="0" smtClean="0">
                <a:solidFill>
                  <a:srgbClr val="1F497D"/>
                </a:solidFill>
              </a:rPr>
              <a:t/>
            </a:r>
            <a:br>
              <a:rPr lang="en-US" dirty="0" smtClean="0">
                <a:solidFill>
                  <a:srgbClr val="1F497D"/>
                </a:solidFill>
              </a:rPr>
            </a:br>
            <a:r>
              <a:rPr lang="en-US" dirty="0" smtClean="0">
                <a:solidFill>
                  <a:srgbClr val="1F497D"/>
                </a:solidFill>
              </a:rPr>
              <a:t>Writing and synthesizing using multiple sources</a:t>
            </a:r>
            <a:endParaRPr lang="en-US" dirty="0">
              <a:solidFill>
                <a:srgbClr val="1F497D"/>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60</a:t>
            </a:fld>
            <a:endParaRPr lang="en-US"/>
          </a:p>
        </p:txBody>
      </p:sp>
      <p:sp>
        <p:nvSpPr>
          <p:cNvPr id="6" name="Rectangle 5"/>
          <p:cNvSpPr/>
          <p:nvPr/>
        </p:nvSpPr>
        <p:spPr>
          <a:xfrm>
            <a:off x="635000" y="1759888"/>
            <a:ext cx="8026400" cy="1338828"/>
          </a:xfrm>
          <a:prstGeom prst="rect">
            <a:avLst/>
          </a:prstGeom>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Increase proficiency in </a:t>
            </a:r>
            <a:r>
              <a:rPr lang="en-US" b="1" dirty="0">
                <a:latin typeface="Tahoma" panose="020B0604030504040204" pitchFamily="34" charset="0"/>
                <a:ea typeface="Tahoma" panose="020B0604030504040204" pitchFamily="34" charset="0"/>
                <a:cs typeface="Tahoma" panose="020B0604030504040204" pitchFamily="34" charset="0"/>
              </a:rPr>
              <a:t>supporting reasoning </a:t>
            </a:r>
            <a:r>
              <a:rPr lang="en-US" dirty="0">
                <a:latin typeface="Tahoma" panose="020B0604030504040204" pitchFamily="34" charset="0"/>
                <a:ea typeface="Tahoma" panose="020B0604030504040204" pitchFamily="34" charset="0"/>
                <a:cs typeface="Tahoma" panose="020B0604030504040204" pitchFamily="34" charset="0"/>
              </a:rPr>
              <a:t>and </a:t>
            </a:r>
            <a:r>
              <a:rPr lang="en-US" b="1" dirty="0">
                <a:latin typeface="Tahoma" panose="020B0604030504040204" pitchFamily="34" charset="0"/>
                <a:ea typeface="Tahoma" panose="020B0604030504040204" pitchFamily="34" charset="0"/>
                <a:cs typeface="Tahoma" panose="020B0604030504040204" pitchFamily="34" charset="0"/>
              </a:rPr>
              <a:t>analysis</a:t>
            </a:r>
            <a:r>
              <a:rPr lang="en-US" dirty="0">
                <a:latin typeface="Tahoma" panose="020B0604030504040204" pitchFamily="34" charset="0"/>
                <a:ea typeface="Tahoma" panose="020B0604030504040204" pitchFamily="34" charset="0"/>
                <a:cs typeface="Tahoma" panose="020B0604030504040204" pitchFamily="34" charset="0"/>
              </a:rPr>
              <a:t> with </a:t>
            </a:r>
            <a:r>
              <a:rPr lang="en-US" b="1" dirty="0">
                <a:latin typeface="Tahoma" panose="020B0604030504040204" pitchFamily="34" charset="0"/>
                <a:ea typeface="Tahoma" panose="020B0604030504040204" pitchFamily="34" charset="0"/>
                <a:cs typeface="Tahoma" panose="020B0604030504040204" pitchFamily="34" charset="0"/>
              </a:rPr>
              <a:t>text-based evidence </a:t>
            </a:r>
            <a:r>
              <a:rPr lang="en-US" dirty="0">
                <a:latin typeface="Tahoma" panose="020B0604030504040204" pitchFamily="34" charset="0"/>
                <a:ea typeface="Tahoma" panose="020B0604030504040204" pitchFamily="34" charset="0"/>
                <a:cs typeface="Tahoma" panose="020B0604030504040204" pitchFamily="34" charset="0"/>
              </a:rPr>
              <a:t>in all content areas and across </a:t>
            </a:r>
            <a:r>
              <a:rPr lang="en-US" b="1" dirty="0">
                <a:latin typeface="Tahoma" panose="020B0604030504040204" pitchFamily="34" charset="0"/>
                <a:ea typeface="Tahoma" panose="020B0604030504040204" pitchFamily="34" charset="0"/>
                <a:cs typeface="Tahoma" panose="020B0604030504040204" pitchFamily="34" charset="0"/>
              </a:rPr>
              <a:t>all </a:t>
            </a:r>
            <a:r>
              <a:rPr lang="en-US" b="1" dirty="0" smtClean="0">
                <a:latin typeface="Tahoma" panose="020B0604030504040204" pitchFamily="34" charset="0"/>
                <a:ea typeface="Tahoma" panose="020B0604030504040204" pitchFamily="34" charset="0"/>
                <a:cs typeface="Tahoma" panose="020B0604030504040204" pitchFamily="34" charset="0"/>
              </a:rPr>
              <a:t>grades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609600" y="4152900"/>
            <a:ext cx="4929555" cy="1754327"/>
          </a:xfrm>
          <a:prstGeom prst="rect">
            <a:avLst/>
          </a:prstGeom>
          <a:noFill/>
        </p:spPr>
        <p:txBody>
          <a:bodyPr wrap="none" rtlCol="0">
            <a:spAutoFit/>
          </a:bodyPr>
          <a:lstStyle/>
          <a:p>
            <a:pPr marL="457200" indent="-457200">
              <a:buFont typeface="Arial"/>
              <a:buChar char="•"/>
            </a:pPr>
            <a:r>
              <a:rPr lang="en-US" dirty="0" smtClean="0"/>
              <a:t>Ability to correctly cite text</a:t>
            </a:r>
          </a:p>
          <a:p>
            <a:pPr marL="457200" indent="-457200">
              <a:buFont typeface="Arial"/>
              <a:buChar char="•"/>
            </a:pPr>
            <a:r>
              <a:rPr lang="en-US" dirty="0" smtClean="0"/>
              <a:t>Ability to write commentary</a:t>
            </a:r>
          </a:p>
          <a:p>
            <a:pPr lvl="1"/>
            <a:r>
              <a:rPr lang="en-US" dirty="0" smtClean="0"/>
              <a:t> </a:t>
            </a:r>
            <a:r>
              <a:rPr lang="en-US" dirty="0" smtClean="0">
                <a:latin typeface="Tahoma" panose="020B0604030504040204" pitchFamily="34" charset="0"/>
                <a:ea typeface="Tahoma" panose="020B0604030504040204" pitchFamily="34" charset="0"/>
                <a:cs typeface="Tahoma" panose="020B0604030504040204" pitchFamily="34" charset="0"/>
              </a:rPr>
              <a:t>about</a:t>
            </a:r>
            <a:r>
              <a:rPr lang="en-US" dirty="0" smtClean="0"/>
              <a:t> the text</a:t>
            </a:r>
          </a:p>
          <a:p>
            <a:pPr marL="457200" indent="-457200">
              <a:buFont typeface="Arial"/>
              <a:buChar char="•"/>
            </a:pPr>
            <a:r>
              <a:rPr lang="en-US" dirty="0" smtClean="0"/>
              <a:t>Ability to select relevant text</a:t>
            </a:r>
            <a:endParaRPr lang="en-US" dirty="0"/>
          </a:p>
        </p:txBody>
      </p:sp>
    </p:spTree>
    <p:extLst>
      <p:ext uri="{BB962C8B-B14F-4D97-AF65-F5344CB8AC3E}">
        <p14:creationId xmlns:p14="http://schemas.microsoft.com/office/powerpoint/2010/main" val="16285780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1F497D"/>
                </a:solidFill>
              </a:rPr>
              <a:t>6</a:t>
            </a:r>
            <a:r>
              <a:rPr lang="en-US" baseline="30000" dirty="0">
                <a:solidFill>
                  <a:srgbClr val="1F497D"/>
                </a:solidFill>
              </a:rPr>
              <a:t>th</a:t>
            </a:r>
            <a:r>
              <a:rPr lang="en-US" dirty="0">
                <a:solidFill>
                  <a:srgbClr val="1F497D"/>
                </a:solidFill>
              </a:rPr>
              <a:t> Grade ELA Honors Strategy</a:t>
            </a:r>
            <a:br>
              <a:rPr lang="en-US" dirty="0">
                <a:solidFill>
                  <a:srgbClr val="1F497D"/>
                </a:solidFill>
              </a:rPr>
            </a:br>
            <a:r>
              <a:rPr lang="en-US" dirty="0">
                <a:solidFill>
                  <a:srgbClr val="1F497D"/>
                </a:solidFill>
              </a:rPr>
              <a:t> for Citing </a:t>
            </a:r>
            <a:r>
              <a:rPr lang="en-US" b="1" dirty="0">
                <a:solidFill>
                  <a:srgbClr val="1F497D"/>
                </a:solidFill>
              </a:rPr>
              <a:t>Relevant</a:t>
            </a:r>
            <a:r>
              <a:rPr lang="en-US" dirty="0">
                <a:solidFill>
                  <a:srgbClr val="1F497D"/>
                </a:solidFill>
              </a:rPr>
              <a:t> Text-Evidence</a:t>
            </a:r>
            <a:endParaRPr lang="en-US" dirty="0"/>
          </a:p>
        </p:txBody>
      </p:sp>
      <p:sp>
        <p:nvSpPr>
          <p:cNvPr id="10" name="Content Placeholder 9"/>
          <p:cNvSpPr>
            <a:spLocks noGrp="1"/>
          </p:cNvSpPr>
          <p:nvPr>
            <p:ph idx="1"/>
          </p:nvPr>
        </p:nvSpPr>
        <p:spPr/>
        <p:txBody>
          <a:bodyPr/>
          <a:lstStyle/>
          <a:p>
            <a:pPr marL="0" indent="0">
              <a:buNone/>
            </a:pPr>
            <a:r>
              <a:rPr lang="en-US" sz="2800" dirty="0" smtClean="0"/>
              <a:t>Four Assessments</a:t>
            </a:r>
          </a:p>
          <a:p>
            <a:r>
              <a:rPr lang="en-US" sz="2800" dirty="0" smtClean="0"/>
              <a:t>Baseline</a:t>
            </a:r>
          </a:p>
          <a:p>
            <a:r>
              <a:rPr lang="en-US" sz="2800" dirty="0" smtClean="0"/>
              <a:t>Poetry Unit</a:t>
            </a:r>
          </a:p>
          <a:p>
            <a:r>
              <a:rPr lang="en-US" sz="2800" dirty="0" smtClean="0"/>
              <a:t>Opinion Unit</a:t>
            </a:r>
          </a:p>
          <a:p>
            <a:r>
              <a:rPr lang="en-US" sz="2800" dirty="0" smtClean="0"/>
              <a:t>Expository Unit</a:t>
            </a:r>
          </a:p>
          <a:p>
            <a:endParaRPr lang="en-US" dirty="0"/>
          </a:p>
        </p:txBody>
      </p:sp>
      <p:sp>
        <p:nvSpPr>
          <p:cNvPr id="2" name="Slide Number Placeholder 1"/>
          <p:cNvSpPr>
            <a:spLocks noGrp="1"/>
          </p:cNvSpPr>
          <p:nvPr>
            <p:ph type="sldNum" sz="quarter" idx="12"/>
          </p:nvPr>
        </p:nvSpPr>
        <p:spPr/>
        <p:txBody>
          <a:bodyPr/>
          <a:lstStyle/>
          <a:p>
            <a:fld id="{B999F817-F5D2-4A26-96AD-1211DCAE6C1D}"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31713806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863042730"/>
              </p:ext>
            </p:extLst>
          </p:nvPr>
        </p:nvGraphicFramePr>
        <p:xfrm>
          <a:off x="251460" y="172720"/>
          <a:ext cx="9555480" cy="734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00726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172516542"/>
              </p:ext>
            </p:extLst>
          </p:nvPr>
        </p:nvGraphicFramePr>
        <p:xfrm>
          <a:off x="670560" y="345440"/>
          <a:ext cx="9052560" cy="7081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4146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187747097"/>
              </p:ext>
            </p:extLst>
          </p:nvPr>
        </p:nvGraphicFramePr>
        <p:xfrm>
          <a:off x="167640" y="172720"/>
          <a:ext cx="9723120" cy="7599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28541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75342855"/>
              </p:ext>
            </p:extLst>
          </p:nvPr>
        </p:nvGraphicFramePr>
        <p:xfrm>
          <a:off x="586740" y="1"/>
          <a:ext cx="9220200" cy="3135329"/>
        </p:xfrm>
        <a:graphic>
          <a:graphicData uri="http://schemas.openxmlformats.org/drawingml/2006/table">
            <a:tbl>
              <a:tblPr firstRow="1" bandRow="1">
                <a:tableStyleId>{2D5ABB26-0587-4C30-8999-92F81FD0307C}</a:tableStyleId>
              </a:tblPr>
              <a:tblGrid>
                <a:gridCol w="4610100">
                  <a:extLst>
                    <a:ext uri="{9D8B030D-6E8A-4147-A177-3AD203B41FA5}">
                      <a16:colId xmlns="" xmlns:a16="http://schemas.microsoft.com/office/drawing/2014/main" val="20000"/>
                    </a:ext>
                  </a:extLst>
                </a:gridCol>
                <a:gridCol w="4610100">
                  <a:extLst>
                    <a:ext uri="{9D8B030D-6E8A-4147-A177-3AD203B41FA5}">
                      <a16:colId xmlns="" xmlns:a16="http://schemas.microsoft.com/office/drawing/2014/main" val="20001"/>
                    </a:ext>
                  </a:extLst>
                </a:gridCol>
              </a:tblGrid>
              <a:tr h="358394">
                <a:tc gridSpan="2">
                  <a:txBody>
                    <a:bodyPr/>
                    <a:lstStyle/>
                    <a:p>
                      <a:pPr marL="88900" marR="88900" algn="ctr" rtl="0" fontAlgn="t">
                        <a:spcBef>
                          <a:spcPts val="0"/>
                        </a:spcBef>
                        <a:spcAft>
                          <a:spcPts val="0"/>
                        </a:spcAft>
                      </a:pPr>
                      <a:r>
                        <a:rPr lang="en-US" sz="1400" b="0" i="0" u="none" strike="noStrike" dirty="0">
                          <a:solidFill>
                            <a:srgbClr val="000000"/>
                          </a:solidFill>
                          <a:effectLst/>
                          <a:latin typeface="Arial"/>
                        </a:rPr>
                        <a:t>Level 4 – Crucial &amp; Develops the Idea</a:t>
                      </a:r>
                      <a:endParaRPr lang="en-US" sz="1400" dirty="0">
                        <a:effectLst/>
                      </a:endParaRPr>
                    </a:p>
                  </a:txBody>
                  <a:tcPr marL="73343" marR="73343" marT="75565" marB="7556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566880">
                <a:tc>
                  <a:txBody>
                    <a:bodyPr/>
                    <a:lstStyle/>
                    <a:p>
                      <a:pPr marL="88900" marR="88900" rtl="0" fontAlgn="t">
                        <a:spcBef>
                          <a:spcPts val="0"/>
                        </a:spcBef>
                        <a:spcAft>
                          <a:spcPts val="0"/>
                        </a:spcAft>
                      </a:pPr>
                      <a:r>
                        <a:rPr lang="en-US" sz="1400" b="1" i="1" u="none" strike="noStrike">
                          <a:solidFill>
                            <a:srgbClr val="000000"/>
                          </a:solidFill>
                          <a:effectLst/>
                          <a:latin typeface="Arial"/>
                        </a:rPr>
                        <a:t>Textual Evidence (precise and crucial </a:t>
                      </a:r>
                      <a:r>
                        <a:rPr lang="en-US" sz="1400" b="1" i="1" u="sng">
                          <a:solidFill>
                            <a:srgbClr val="000000"/>
                          </a:solidFill>
                          <a:effectLst/>
                          <a:latin typeface="Arial"/>
                        </a:rPr>
                        <a:t>cited</a:t>
                      </a:r>
                      <a:r>
                        <a:rPr lang="en-US" sz="1400" b="1" i="1" u="none" strike="noStrike">
                          <a:solidFill>
                            <a:srgbClr val="000000"/>
                          </a:solidFill>
                          <a:effectLst/>
                          <a:latin typeface="Arial"/>
                        </a:rPr>
                        <a:t> evidence that clearly develops the idea)</a:t>
                      </a:r>
                      <a:endParaRPr lang="en-US" sz="1400">
                        <a:effectLst/>
                      </a:endParaRPr>
                    </a:p>
                  </a:txBody>
                  <a:tcPr marL="73343" marR="73343" marT="75565" marB="7556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88900" marR="88900" rtl="0" fontAlgn="t">
                        <a:spcBef>
                          <a:spcPts val="0"/>
                        </a:spcBef>
                        <a:spcAft>
                          <a:spcPts val="0"/>
                        </a:spcAft>
                      </a:pPr>
                      <a:r>
                        <a:rPr lang="en-US" sz="1400" b="1" i="1" u="none" strike="noStrike" dirty="0">
                          <a:solidFill>
                            <a:srgbClr val="000000"/>
                          </a:solidFill>
                          <a:effectLst/>
                          <a:latin typeface="Arial"/>
                        </a:rPr>
                        <a:t>Commentary – Interpret the </a:t>
                      </a:r>
                      <a:r>
                        <a:rPr lang="en-US" sz="1400" b="1" i="1" u="sng" dirty="0">
                          <a:solidFill>
                            <a:srgbClr val="000000"/>
                          </a:solidFill>
                          <a:effectLst/>
                          <a:latin typeface="Arial"/>
                        </a:rPr>
                        <a:t>cited</a:t>
                      </a:r>
                      <a:r>
                        <a:rPr lang="en-US" sz="1400" b="1" i="1" u="none" strike="noStrike" dirty="0">
                          <a:solidFill>
                            <a:srgbClr val="000000"/>
                          </a:solidFill>
                          <a:effectLst/>
                          <a:latin typeface="Arial"/>
                        </a:rPr>
                        <a:t> quoted textual evidence and explain how it develops the idea.</a:t>
                      </a:r>
                      <a:endParaRPr lang="en-US" sz="1400" dirty="0">
                        <a:effectLst/>
                      </a:endParaRPr>
                    </a:p>
                  </a:txBody>
                  <a:tcPr marL="73343" marR="73343" marT="75565" marB="7556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192989">
                <a:tc>
                  <a:txBody>
                    <a:bodyPr/>
                    <a:lstStyle/>
                    <a:p>
                      <a:pPr rtl="0" fontAlgn="t">
                        <a:spcBef>
                          <a:spcPts val="0"/>
                        </a:spcBef>
                        <a:spcAft>
                          <a:spcPts val="0"/>
                        </a:spcAft>
                      </a:pPr>
                      <a:r>
                        <a:rPr lang="en-US" sz="1400" b="0" i="0" u="none" strike="noStrike" dirty="0">
                          <a:solidFill>
                            <a:srgbClr val="000000"/>
                          </a:solidFill>
                          <a:effectLst/>
                          <a:latin typeface="Coming Soon"/>
                        </a:rPr>
                        <a:t>In the 1st paragraph of Making Up New Measures, the passage quotes “Nike Fuel is a completely fabricated unit of measure that shows people how active they are during the day. Even as of this writing, we can find no corresponding unit of measure, it's just Nike's own unit that is measured the same across devices so you can compare it with your past activity and other's activity if they are on the Nike+ network.” </a:t>
                      </a:r>
                      <a:endParaRPr lang="en-US" sz="1400" dirty="0">
                        <a:effectLst/>
                      </a:endParaRPr>
                    </a:p>
                  </a:txBody>
                  <a:tcPr marL="73343" marR="73343" marT="75565" marB="7556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dirty="0">
                          <a:solidFill>
                            <a:srgbClr val="000000"/>
                          </a:solidFill>
                          <a:effectLst/>
                          <a:latin typeface="Coming Soon"/>
                        </a:rPr>
                        <a:t>Therefore, Nike is using some made up numbers on social media and consumers are likely to buy it. This proves how naive the 21st century is, and so Nike can use that against these people. As concluded above, you can see how dedicated Nike is to using social media to lure in vulnerable customers. In addition, not only has this popular brand created more social media, but they also provide more access to their investments to fit a customer’s needs.</a:t>
                      </a:r>
                      <a:endParaRPr lang="en-US" sz="1400" dirty="0">
                        <a:effectLst/>
                      </a:endParaRPr>
                    </a:p>
                  </a:txBody>
                  <a:tcPr marL="73343" marR="73343" marT="75565" marB="7556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074512240"/>
              </p:ext>
            </p:extLst>
          </p:nvPr>
        </p:nvGraphicFramePr>
        <p:xfrm>
          <a:off x="586740" y="3195321"/>
          <a:ext cx="9220200" cy="2677157"/>
        </p:xfrm>
        <a:graphic>
          <a:graphicData uri="http://schemas.openxmlformats.org/drawingml/2006/table">
            <a:tbl>
              <a:tblPr/>
              <a:tblGrid>
                <a:gridCol w="4610100">
                  <a:extLst>
                    <a:ext uri="{9D8B030D-6E8A-4147-A177-3AD203B41FA5}">
                      <a16:colId xmlns="" xmlns:a16="http://schemas.microsoft.com/office/drawing/2014/main" val="20000"/>
                    </a:ext>
                  </a:extLst>
                </a:gridCol>
                <a:gridCol w="4610100">
                  <a:extLst>
                    <a:ext uri="{9D8B030D-6E8A-4147-A177-3AD203B41FA5}">
                      <a16:colId xmlns="" xmlns:a16="http://schemas.microsoft.com/office/drawing/2014/main" val="20001"/>
                    </a:ext>
                  </a:extLst>
                </a:gridCol>
              </a:tblGrid>
              <a:tr h="353201">
                <a:tc gridSpan="2">
                  <a:txBody>
                    <a:bodyPr/>
                    <a:lstStyle/>
                    <a:p>
                      <a:pPr marL="88900" marR="88900" algn="ctr" rtl="0" fontAlgn="t">
                        <a:spcBef>
                          <a:spcPts val="0"/>
                        </a:spcBef>
                        <a:spcAft>
                          <a:spcPts val="0"/>
                        </a:spcAft>
                      </a:pPr>
                      <a:r>
                        <a:rPr lang="en-US" sz="1400" b="0" i="0" u="none" strike="noStrike" dirty="0">
                          <a:solidFill>
                            <a:srgbClr val="000000"/>
                          </a:solidFill>
                          <a:effectLst/>
                          <a:latin typeface="Arial"/>
                        </a:rPr>
                        <a:t>Level 3 – Supports the Idea</a:t>
                      </a:r>
                      <a:endParaRPr lang="en-US" sz="1400" dirty="0">
                        <a:effectLst/>
                      </a:endParaRPr>
                    </a:p>
                  </a:txBody>
                  <a:tcPr marL="51583" marR="51583" marT="53147" marB="5314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 xmlns:a16="http://schemas.microsoft.com/office/drawing/2014/main" val="10000"/>
                  </a:ext>
                </a:extLst>
              </a:tr>
              <a:tr h="601802">
                <a:tc>
                  <a:txBody>
                    <a:bodyPr/>
                    <a:lstStyle/>
                    <a:p>
                      <a:pPr marL="88900" marR="88900" rtl="0" fontAlgn="t">
                        <a:spcBef>
                          <a:spcPts val="0"/>
                        </a:spcBef>
                        <a:spcAft>
                          <a:spcPts val="0"/>
                        </a:spcAft>
                      </a:pPr>
                      <a:r>
                        <a:rPr lang="en-US" sz="1400" b="1" i="1" u="none" strike="noStrike" dirty="0">
                          <a:solidFill>
                            <a:srgbClr val="000000"/>
                          </a:solidFill>
                          <a:effectLst/>
                          <a:latin typeface="Arial"/>
                        </a:rPr>
                        <a:t>Textual Evidence (accurate and helpful </a:t>
                      </a:r>
                      <a:r>
                        <a:rPr lang="en-US" sz="1400" b="1" i="1" u="sng" dirty="0">
                          <a:solidFill>
                            <a:srgbClr val="000000"/>
                          </a:solidFill>
                          <a:effectLst/>
                          <a:latin typeface="Arial"/>
                        </a:rPr>
                        <a:t>cited </a:t>
                      </a:r>
                      <a:r>
                        <a:rPr lang="en-US" sz="1400" b="1" i="1" u="none" strike="noStrike" dirty="0">
                          <a:solidFill>
                            <a:srgbClr val="000000"/>
                          </a:solidFill>
                          <a:effectLst/>
                          <a:latin typeface="Arial"/>
                        </a:rPr>
                        <a:t>evidence that supports the idea)</a:t>
                      </a:r>
                      <a:endParaRPr lang="en-US" sz="1400" dirty="0">
                        <a:effectLst/>
                      </a:endParaRPr>
                    </a:p>
                  </a:txBody>
                  <a:tcPr marL="51583" marR="51583" marT="53147" marB="5314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88900" marR="88900" rtl="0" fontAlgn="t">
                        <a:spcBef>
                          <a:spcPts val="0"/>
                        </a:spcBef>
                        <a:spcAft>
                          <a:spcPts val="0"/>
                        </a:spcAft>
                      </a:pPr>
                      <a:r>
                        <a:rPr lang="en-US" sz="1400" b="1" i="1" u="none" strike="noStrike" dirty="0">
                          <a:solidFill>
                            <a:srgbClr val="000000"/>
                          </a:solidFill>
                          <a:effectLst/>
                          <a:latin typeface="Arial"/>
                        </a:rPr>
                        <a:t>Commentary – Explain how the </a:t>
                      </a:r>
                      <a:r>
                        <a:rPr lang="en-US" sz="1400" b="1" i="1" u="sng" dirty="0">
                          <a:solidFill>
                            <a:srgbClr val="000000"/>
                          </a:solidFill>
                          <a:effectLst/>
                          <a:latin typeface="Arial"/>
                        </a:rPr>
                        <a:t>cited</a:t>
                      </a:r>
                      <a:r>
                        <a:rPr lang="en-US" sz="1400" b="1" i="1" u="none" strike="noStrike" dirty="0">
                          <a:solidFill>
                            <a:srgbClr val="000000"/>
                          </a:solidFill>
                          <a:effectLst/>
                          <a:latin typeface="Arial"/>
                        </a:rPr>
                        <a:t> quoted textual evidence supports or clarifies the idea.</a:t>
                      </a:r>
                      <a:endParaRPr lang="en-US" sz="1400" dirty="0">
                        <a:effectLst/>
                      </a:endParaRPr>
                    </a:p>
                  </a:txBody>
                  <a:tcPr marL="51583" marR="51583" marT="53147" marB="5314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722154">
                <a:tc>
                  <a:txBody>
                    <a:bodyPr/>
                    <a:lstStyle/>
                    <a:p>
                      <a:pPr marL="88900" marR="88900" rtl="0" fontAlgn="t">
                        <a:spcBef>
                          <a:spcPts val="0"/>
                        </a:spcBef>
                        <a:spcAft>
                          <a:spcPts val="0"/>
                        </a:spcAft>
                      </a:pPr>
                      <a:r>
                        <a:rPr lang="en-US" sz="1400" b="0" i="0" u="none" strike="noStrike" dirty="0">
                          <a:solidFill>
                            <a:srgbClr val="000000"/>
                          </a:solidFill>
                          <a:effectLst/>
                          <a:latin typeface="Coming Soon"/>
                        </a:rPr>
                        <a:t>Based on the article by John Cashman, Nike is “killing it in social media.” The athletic apparel company is doing this by (stated in the 2nd paragraph in the section, Changing Goals)</a:t>
                      </a:r>
                      <a:r>
                        <a:rPr lang="en-US" sz="1400" b="0" i="0" u="none" strike="noStrike" dirty="0">
                          <a:solidFill>
                            <a:srgbClr val="000000"/>
                          </a:solidFill>
                          <a:effectLst/>
                          <a:latin typeface="Arial"/>
                        </a:rPr>
                        <a:t> </a:t>
                      </a:r>
                      <a:r>
                        <a:rPr lang="en-US" sz="1400" b="0" i="0" u="none" strike="noStrike" dirty="0">
                          <a:solidFill>
                            <a:srgbClr val="000000"/>
                          </a:solidFill>
                          <a:effectLst/>
                          <a:latin typeface="Coming Soon"/>
                        </a:rPr>
                        <a:t> “Moving away from traditional advertising and focusing on digital marketing with a big investment in social media including Twitter and Facebook, and its own social media, Nike+.”</a:t>
                      </a:r>
                      <a:endParaRPr lang="en-US" sz="1400" dirty="0">
                        <a:effectLst/>
                      </a:endParaRPr>
                    </a:p>
                  </a:txBody>
                  <a:tcPr marL="51583" marR="51583" marT="53147" marB="5314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88900" marR="88900" rtl="0" fontAlgn="base">
                        <a:spcBef>
                          <a:spcPts val="0"/>
                        </a:spcBef>
                        <a:spcAft>
                          <a:spcPts val="0"/>
                        </a:spcAft>
                      </a:pPr>
                      <a:r>
                        <a:rPr lang="en-US" sz="1400" b="0" i="0" u="none" strike="noStrike" dirty="0">
                          <a:solidFill>
                            <a:srgbClr val="000000"/>
                          </a:solidFill>
                          <a:effectLst/>
                          <a:latin typeface="Coming Soon"/>
                        </a:rPr>
                        <a:t>One way Nike is using this strategy to attract customers to use their products is with their recent product, Nike Fuel.</a:t>
                      </a:r>
                      <a:endParaRPr lang="en-US" sz="1400" b="0" i="0" u="none" strike="noStrike" dirty="0">
                        <a:solidFill>
                          <a:srgbClr val="000000"/>
                        </a:solidFill>
                        <a:effectLst/>
                        <a:latin typeface="Arial"/>
                      </a:endParaRPr>
                    </a:p>
                  </a:txBody>
                  <a:tcPr marL="51583" marR="51583" marT="53147" marB="5314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5" name="Rectangle 1"/>
          <p:cNvSpPr>
            <a:spLocks noChangeArrowheads="1"/>
          </p:cNvSpPr>
          <p:nvPr/>
        </p:nvSpPr>
        <p:spPr bwMode="auto">
          <a:xfrm>
            <a:off x="2685733" y="1269872"/>
            <a:ext cx="205754" cy="102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1882" tIns="50941" rIns="101882" bIns="50941" numCol="1" anchor="ctr" anchorCtr="0" compatLnSpc="1">
            <a:prstTxWarp prst="textNoShape">
              <a:avLst/>
            </a:prstTxWarp>
            <a:spAutoFit/>
          </a:bodyPr>
          <a:lstStyle/>
          <a:p>
            <a:pPr defTabSz="1018824"/>
            <a:r>
              <a:rPr lang="en-US" altLang="en-US" sz="2000">
                <a:latin typeface="Arial" pitchFamily="34" charset="0"/>
                <a:cs typeface="Arial" pitchFamily="34" charset="0"/>
              </a:rPr>
              <a:t/>
            </a:r>
            <a:br>
              <a:rPr lang="en-US" altLang="en-US" sz="2000">
                <a:latin typeface="Arial" pitchFamily="34" charset="0"/>
                <a:cs typeface="Arial" pitchFamily="34" charset="0"/>
              </a:rPr>
            </a:br>
            <a:endParaRPr lang="en-US" altLang="en-US" sz="2000">
              <a:latin typeface="Arial" pitchFamily="34" charset="0"/>
              <a:cs typeface="Arial" pitchFamily="34" charset="0"/>
            </a:endParaRPr>
          </a:p>
          <a:p>
            <a:pPr defTabSz="1018824" eaLnBrk="0" hangingPunct="0"/>
            <a:endParaRPr lang="en-US" altLang="en-US" sz="2000">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56626395"/>
              </p:ext>
            </p:extLst>
          </p:nvPr>
        </p:nvGraphicFramePr>
        <p:xfrm>
          <a:off x="586740" y="5958840"/>
          <a:ext cx="9304020" cy="1614170"/>
        </p:xfrm>
        <a:graphic>
          <a:graphicData uri="http://schemas.openxmlformats.org/drawingml/2006/table">
            <a:tbl>
              <a:tblPr/>
              <a:tblGrid>
                <a:gridCol w="4526280">
                  <a:extLst>
                    <a:ext uri="{9D8B030D-6E8A-4147-A177-3AD203B41FA5}">
                      <a16:colId xmlns="" xmlns:a16="http://schemas.microsoft.com/office/drawing/2014/main" val="20000"/>
                    </a:ext>
                  </a:extLst>
                </a:gridCol>
                <a:gridCol w="4777740">
                  <a:extLst>
                    <a:ext uri="{9D8B030D-6E8A-4147-A177-3AD203B41FA5}">
                      <a16:colId xmlns="" xmlns:a16="http://schemas.microsoft.com/office/drawing/2014/main" val="20001"/>
                    </a:ext>
                  </a:extLst>
                </a:gridCol>
              </a:tblGrid>
              <a:tr h="417752">
                <a:tc gridSpan="2">
                  <a:txBody>
                    <a:bodyPr/>
                    <a:lstStyle/>
                    <a:p>
                      <a:pPr marL="88900" marR="88900" algn="ctr" rtl="0" fontAlgn="t">
                        <a:spcBef>
                          <a:spcPts val="0"/>
                        </a:spcBef>
                        <a:spcAft>
                          <a:spcPts val="0"/>
                        </a:spcAft>
                      </a:pPr>
                      <a:r>
                        <a:rPr lang="en-US" sz="1400" b="0" i="0" u="none" strike="noStrike" dirty="0">
                          <a:solidFill>
                            <a:srgbClr val="000000"/>
                          </a:solidFill>
                          <a:effectLst/>
                          <a:latin typeface="Arial"/>
                        </a:rPr>
                        <a:t>Level 2 – Relates to the Idea</a:t>
                      </a:r>
                      <a:endParaRPr lang="en-US" sz="1400" dirty="0">
                        <a:effectLst/>
                      </a:endParaRPr>
                    </a:p>
                  </a:txBody>
                  <a:tcPr marL="73343" marR="73343" marT="75565" marB="7556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 xmlns:a16="http://schemas.microsoft.com/office/drawing/2014/main" val="10000"/>
                  </a:ext>
                </a:extLst>
              </a:tr>
              <a:tr h="618568">
                <a:tc>
                  <a:txBody>
                    <a:bodyPr/>
                    <a:lstStyle/>
                    <a:p>
                      <a:pPr marL="88900" marR="88900" rtl="0" fontAlgn="t">
                        <a:spcBef>
                          <a:spcPts val="0"/>
                        </a:spcBef>
                        <a:spcAft>
                          <a:spcPts val="0"/>
                        </a:spcAft>
                      </a:pPr>
                      <a:r>
                        <a:rPr lang="en-US" sz="1400" b="1" i="1" u="none" strike="noStrike" dirty="0">
                          <a:solidFill>
                            <a:srgbClr val="000000"/>
                          </a:solidFill>
                          <a:effectLst/>
                          <a:latin typeface="Arial"/>
                        </a:rPr>
                        <a:t>Textual Evidence (evidence that is somewhat connected to the idea)</a:t>
                      </a:r>
                      <a:endParaRPr lang="en-US" sz="1400" dirty="0">
                        <a:effectLst/>
                      </a:endParaRPr>
                    </a:p>
                  </a:txBody>
                  <a:tcPr marL="73343" marR="73343" marT="75565" marB="7556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88900" marR="88900" rtl="0" fontAlgn="t">
                        <a:spcBef>
                          <a:spcPts val="0"/>
                        </a:spcBef>
                        <a:spcAft>
                          <a:spcPts val="0"/>
                        </a:spcAft>
                      </a:pPr>
                      <a:r>
                        <a:rPr lang="en-US" sz="1400" b="1" i="1" u="none" strike="noStrike" dirty="0">
                          <a:solidFill>
                            <a:srgbClr val="000000"/>
                          </a:solidFill>
                          <a:effectLst/>
                          <a:latin typeface="Arial"/>
                        </a:rPr>
                        <a:t>Commentary – Paraphrase the textual evidence or explain how it relates to the idea.</a:t>
                      </a:r>
                      <a:endParaRPr lang="en-US" sz="1400" dirty="0">
                        <a:effectLst/>
                      </a:endParaRPr>
                    </a:p>
                  </a:txBody>
                  <a:tcPr marL="73343" marR="73343" marT="75565" marB="7556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565658">
                <a:tc>
                  <a:txBody>
                    <a:bodyPr/>
                    <a:lstStyle/>
                    <a:p>
                      <a:pPr marL="88900" marR="88900" rtl="0" fontAlgn="base">
                        <a:spcBef>
                          <a:spcPts val="0"/>
                        </a:spcBef>
                        <a:spcAft>
                          <a:spcPts val="0"/>
                        </a:spcAft>
                      </a:pPr>
                      <a:r>
                        <a:rPr lang="en-US" sz="1400" b="0" i="0" u="none" strike="noStrike">
                          <a:solidFill>
                            <a:srgbClr val="000000"/>
                          </a:solidFill>
                          <a:effectLst/>
                          <a:latin typeface="Cambria"/>
                        </a:rPr>
                        <a:t>”their end goal is to make sure you buy their clothes rather than clothes from Under Armour or Adidas”</a:t>
                      </a:r>
                      <a:endParaRPr lang="en-US" sz="1400" b="0" i="0" u="none" strike="noStrike">
                        <a:solidFill>
                          <a:srgbClr val="000000"/>
                        </a:solidFill>
                        <a:effectLst/>
                        <a:latin typeface="Arial"/>
                      </a:endParaRPr>
                    </a:p>
                  </a:txBody>
                  <a:tcPr marL="73343" marR="73343" marT="75565" marB="7556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88900" marR="88900" rtl="0" fontAlgn="base">
                        <a:spcBef>
                          <a:spcPts val="0"/>
                        </a:spcBef>
                        <a:spcAft>
                          <a:spcPts val="0"/>
                        </a:spcAft>
                      </a:pPr>
                      <a:r>
                        <a:rPr lang="en-US" sz="1400" b="0" i="0" u="none" strike="noStrike" dirty="0">
                          <a:solidFill>
                            <a:srgbClr val="000000"/>
                          </a:solidFill>
                          <a:effectLst/>
                          <a:latin typeface="Cambria"/>
                        </a:rPr>
                        <a:t>which is the end product of making you feel as if you are part of Nike.</a:t>
                      </a:r>
                      <a:endParaRPr lang="en-US" sz="1400" b="0" i="0" u="none" strike="noStrike" dirty="0">
                        <a:solidFill>
                          <a:srgbClr val="000000"/>
                        </a:solidFill>
                        <a:effectLst/>
                        <a:latin typeface="Arial"/>
                      </a:endParaRPr>
                    </a:p>
                  </a:txBody>
                  <a:tcPr marL="73343" marR="73343" marT="75565" marB="7556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7" name="Rectangle 2"/>
          <p:cNvSpPr>
            <a:spLocks noChangeArrowheads="1"/>
          </p:cNvSpPr>
          <p:nvPr/>
        </p:nvSpPr>
        <p:spPr bwMode="auto">
          <a:xfrm>
            <a:off x="1707833" y="2964687"/>
            <a:ext cx="205754" cy="102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1882" tIns="50941" rIns="101882" bIns="50941" numCol="1" anchor="ctr" anchorCtr="0" compatLnSpc="1">
            <a:prstTxWarp prst="textNoShape">
              <a:avLst/>
            </a:prstTxWarp>
            <a:spAutoFit/>
          </a:bodyPr>
          <a:lstStyle/>
          <a:p>
            <a:pPr defTabSz="1018824"/>
            <a:r>
              <a:rPr lang="en-US" altLang="en-US" sz="2000">
                <a:latin typeface="Arial" pitchFamily="34" charset="0"/>
                <a:cs typeface="Arial" pitchFamily="34" charset="0"/>
              </a:rPr>
              <a:t/>
            </a:r>
            <a:br>
              <a:rPr lang="en-US" altLang="en-US" sz="2000">
                <a:latin typeface="Arial" pitchFamily="34" charset="0"/>
                <a:cs typeface="Arial" pitchFamily="34" charset="0"/>
              </a:rPr>
            </a:br>
            <a:endParaRPr lang="en-US" altLang="en-US" sz="2000">
              <a:latin typeface="Arial" pitchFamily="34" charset="0"/>
              <a:cs typeface="Arial" pitchFamily="34" charset="0"/>
            </a:endParaRPr>
          </a:p>
          <a:p>
            <a:pPr defTabSz="1018824" eaLnBrk="0" hangingPunct="0"/>
            <a:endParaRPr lang="en-US" altLang="en-US" sz="2000">
              <a:latin typeface="Arial" pitchFamily="34" charset="0"/>
              <a:cs typeface="Arial" pitchFamily="34" charset="0"/>
            </a:endParaRPr>
          </a:p>
        </p:txBody>
      </p:sp>
      <p:sp>
        <p:nvSpPr>
          <p:cNvPr id="11" name="8-Point Star 10"/>
          <p:cNvSpPr/>
          <p:nvPr/>
        </p:nvSpPr>
        <p:spPr>
          <a:xfrm>
            <a:off x="7543800" y="4699000"/>
            <a:ext cx="2019300" cy="1587500"/>
          </a:xfrm>
          <a:prstGeom prst="star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Survival of the Most Relevant Text</a:t>
            </a:r>
          </a:p>
        </p:txBody>
      </p:sp>
    </p:spTree>
    <p:extLst>
      <p:ext uri="{BB962C8B-B14F-4D97-AF65-F5344CB8AC3E}">
        <p14:creationId xmlns:p14="http://schemas.microsoft.com/office/powerpoint/2010/main" val="32760356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7563"/>
          <a:stretch/>
        </p:blipFill>
        <p:spPr bwMode="auto">
          <a:xfrm>
            <a:off x="0" y="0"/>
            <a:ext cx="5691378"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51220" y="690881"/>
            <a:ext cx="3771900" cy="5504356"/>
          </a:xfrm>
          <a:prstGeom prst="rect">
            <a:avLst/>
          </a:prstGeom>
          <a:noFill/>
        </p:spPr>
        <p:txBody>
          <a:bodyPr wrap="square" lIns="101882" tIns="50941" rIns="101882" bIns="50941"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After scoring their first and second drafts with a partner on this document, students reflected on their process and established a goal for future text-based evidence responses experiences .</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a:t>
            </a:r>
            <a:r>
              <a:rPr lang="en-US" sz="2200" dirty="0">
                <a:latin typeface="Tahoma" panose="020B0604030504040204" pitchFamily="34" charset="0"/>
                <a:ea typeface="Tahoma" panose="020B0604030504040204" pitchFamily="34" charset="0"/>
                <a:cs typeface="Tahoma" panose="020B0604030504040204" pitchFamily="34" charset="0"/>
              </a:rPr>
              <a:t>as shown on the next document</a:t>
            </a:r>
            <a:r>
              <a:rPr lang="en-US" dirty="0">
                <a:latin typeface="Tahoma" panose="020B0604030504040204" pitchFamily="34" charset="0"/>
                <a:ea typeface="Tahoma" panose="020B0604030504040204" pitchFamily="34" charset="0"/>
                <a:cs typeface="Tahoma" panose="020B0604030504040204" pitchFamily="34" charset="0"/>
              </a:rPr>
              <a:t>)</a:t>
            </a:r>
          </a:p>
        </p:txBody>
      </p:sp>
      <p:sp>
        <p:nvSpPr>
          <p:cNvPr id="3" name="Right Arrow 2"/>
          <p:cNvSpPr/>
          <p:nvPr/>
        </p:nvSpPr>
        <p:spPr>
          <a:xfrm>
            <a:off x="8130540" y="6150653"/>
            <a:ext cx="1257300" cy="690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spTree>
    <p:extLst>
      <p:ext uri="{BB962C8B-B14F-4D97-AF65-F5344CB8AC3E}">
        <p14:creationId xmlns:p14="http://schemas.microsoft.com/office/powerpoint/2010/main" val="35147540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984" t="12212" b="6061"/>
          <a:stretch/>
        </p:blipFill>
        <p:spPr bwMode="auto">
          <a:xfrm>
            <a:off x="-16764" y="0"/>
            <a:ext cx="7551053"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34289" y="518160"/>
            <a:ext cx="2272651" cy="2688200"/>
          </a:xfrm>
          <a:prstGeom prst="rect">
            <a:avLst/>
          </a:prstGeom>
          <a:noFill/>
        </p:spPr>
        <p:txBody>
          <a:bodyPr wrap="square" lIns="101882" tIns="50941" rIns="101882" bIns="50941"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Next Step:</a:t>
            </a:r>
          </a:p>
          <a:p>
            <a:endParaRPr lang="en-US" sz="2800" dirty="0">
              <a:latin typeface="Tahoma" panose="020B0604030504040204" pitchFamily="34" charset="0"/>
              <a:ea typeface="Tahoma" panose="020B0604030504040204" pitchFamily="34" charset="0"/>
              <a:cs typeface="Tahoma" panose="020B0604030504040204" pitchFamily="34" charset="0"/>
            </a:endParaRPr>
          </a:p>
          <a:p>
            <a:r>
              <a:rPr lang="en-US" sz="2800" dirty="0">
                <a:latin typeface="Tahoma" panose="020B0604030504040204" pitchFamily="34" charset="0"/>
                <a:ea typeface="Tahoma" panose="020B0604030504040204" pitchFamily="34" charset="0"/>
                <a:cs typeface="Tahoma" panose="020B0604030504040204" pitchFamily="34" charset="0"/>
              </a:rPr>
              <a:t>Turn goals into S.M.A.R.T. goals!</a:t>
            </a:r>
          </a:p>
        </p:txBody>
      </p:sp>
      <p:sp>
        <p:nvSpPr>
          <p:cNvPr id="9" name="Right Arrow 8"/>
          <p:cNvSpPr/>
          <p:nvPr/>
        </p:nvSpPr>
        <p:spPr>
          <a:xfrm rot="6957475">
            <a:off x="6188632" y="5168214"/>
            <a:ext cx="3618653"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spTree>
    <p:extLst>
      <p:ext uri="{BB962C8B-B14F-4D97-AF65-F5344CB8AC3E}">
        <p14:creationId xmlns:p14="http://schemas.microsoft.com/office/powerpoint/2010/main" val="40423554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6</a:t>
            </a:r>
            <a:r>
              <a:rPr lang="en-US" baseline="30000" dirty="0" smtClean="0">
                <a:solidFill>
                  <a:srgbClr val="1F497D"/>
                </a:solidFill>
              </a:rPr>
              <a:t>th</a:t>
            </a:r>
            <a:r>
              <a:rPr lang="en-US" dirty="0" smtClean="0">
                <a:solidFill>
                  <a:srgbClr val="1F497D"/>
                </a:solidFill>
              </a:rPr>
              <a:t> Grade ELA Honors Strategy</a:t>
            </a:r>
            <a:br>
              <a:rPr lang="en-US" dirty="0" smtClean="0">
                <a:solidFill>
                  <a:srgbClr val="1F497D"/>
                </a:solidFill>
              </a:rPr>
            </a:br>
            <a:r>
              <a:rPr lang="en-US" dirty="0" smtClean="0">
                <a:solidFill>
                  <a:srgbClr val="1F497D"/>
                </a:solidFill>
              </a:rPr>
              <a:t> for Citing Relevant Text-Evidence</a:t>
            </a:r>
            <a:endParaRPr lang="en-US" dirty="0">
              <a:solidFill>
                <a:srgbClr val="1F497D"/>
              </a:solidFill>
            </a:endParaRPr>
          </a:p>
        </p:txBody>
      </p:sp>
      <p:sp>
        <p:nvSpPr>
          <p:cNvPr id="3" name="Content Placeholder 2"/>
          <p:cNvSpPr>
            <a:spLocks noGrp="1"/>
          </p:cNvSpPr>
          <p:nvPr>
            <p:ph idx="1"/>
          </p:nvPr>
        </p:nvSpPr>
        <p:spPr/>
        <p:txBody>
          <a:bodyPr/>
          <a:lstStyle/>
          <a:p>
            <a:pPr marL="0" indent="0">
              <a:buNone/>
            </a:pPr>
            <a:r>
              <a:rPr lang="en-US" sz="2800" b="1" dirty="0" smtClean="0"/>
              <a:t>Growth:  </a:t>
            </a:r>
            <a:r>
              <a:rPr lang="en-US" sz="2800" dirty="0" smtClean="0"/>
              <a:t>Students</a:t>
            </a:r>
            <a:r>
              <a:rPr lang="en-US" sz="2800" dirty="0"/>
              <a:t>’ poetry analysis post-assessment and argumentative essay post-assessment showed significant growth in students’ ability to support ideas with </a:t>
            </a:r>
            <a:r>
              <a:rPr lang="en-US" sz="2800" b="1" dirty="0"/>
              <a:t>relevant textual evidence </a:t>
            </a:r>
            <a:r>
              <a:rPr lang="en-US" sz="2800" dirty="0"/>
              <a:t>and provide meaningful commentary.</a:t>
            </a:r>
          </a:p>
          <a:p>
            <a:pPr marL="0" indent="0">
              <a:buNone/>
            </a:pPr>
            <a:r>
              <a:rPr lang="en-US" sz="2800" b="1" dirty="0"/>
              <a:t>Unanticipated </a:t>
            </a:r>
            <a:r>
              <a:rPr lang="en-US" sz="2800" b="1" dirty="0" smtClean="0"/>
              <a:t>Results</a:t>
            </a:r>
            <a:r>
              <a:rPr lang="en-US" sz="2800" dirty="0" smtClean="0"/>
              <a:t>: By </a:t>
            </a:r>
            <a:r>
              <a:rPr lang="en-US" sz="2800" dirty="0"/>
              <a:t>the time students completed their argumentative essay, their ability to </a:t>
            </a:r>
            <a:r>
              <a:rPr lang="en-US" sz="2800" dirty="0" smtClean="0"/>
              <a:t>effectively cite references dropped</a:t>
            </a:r>
            <a:r>
              <a:rPr lang="en-US" sz="2800" dirty="0"/>
              <a:t>.</a:t>
            </a:r>
          </a:p>
          <a:p>
            <a:pPr marL="0" indent="0">
              <a:buNone/>
            </a:pPr>
            <a:r>
              <a:rPr lang="en-US" sz="2800" dirty="0" smtClean="0"/>
              <a:t>Commentary </a:t>
            </a:r>
            <a:r>
              <a:rPr lang="en-US" sz="2800" dirty="0"/>
              <a:t>achievement dropped during the last expository </a:t>
            </a:r>
            <a:r>
              <a:rPr lang="en-US" sz="2800" dirty="0" smtClean="0"/>
              <a:t>assessment.</a:t>
            </a:r>
            <a:endParaRPr lang="en-US" sz="2800" dirty="0"/>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68</a:t>
            </a:fld>
            <a:endParaRPr lang="en-US"/>
          </a:p>
        </p:txBody>
      </p:sp>
    </p:spTree>
    <p:extLst>
      <p:ext uri="{BB962C8B-B14F-4D97-AF65-F5344CB8AC3E}">
        <p14:creationId xmlns:p14="http://schemas.microsoft.com/office/powerpoint/2010/main" val="41540870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baseline="30000" dirty="0"/>
              <a:t>th</a:t>
            </a:r>
            <a:r>
              <a:rPr lang="en-US" dirty="0"/>
              <a:t> Grade ELA Honors Strategy</a:t>
            </a:r>
            <a:br>
              <a:rPr lang="en-US" dirty="0"/>
            </a:br>
            <a:r>
              <a:rPr lang="en-US" dirty="0"/>
              <a:t> for Citing Relevant Text-Evidence</a:t>
            </a:r>
          </a:p>
        </p:txBody>
      </p:sp>
      <p:sp>
        <p:nvSpPr>
          <p:cNvPr id="3" name="Content Placeholder 2"/>
          <p:cNvSpPr>
            <a:spLocks noGrp="1"/>
          </p:cNvSpPr>
          <p:nvPr>
            <p:ph idx="1"/>
          </p:nvPr>
        </p:nvSpPr>
        <p:spPr>
          <a:xfrm>
            <a:off x="490220" y="1496060"/>
            <a:ext cx="9052560" cy="5129425"/>
          </a:xfrm>
        </p:spPr>
        <p:txBody>
          <a:bodyPr/>
          <a:lstStyle/>
          <a:p>
            <a:pPr marL="0" indent="0">
              <a:buNone/>
            </a:pPr>
            <a:r>
              <a:rPr lang="en-US" sz="2800" b="1" dirty="0"/>
              <a:t>Next Steps </a:t>
            </a:r>
            <a:endParaRPr lang="en-US" sz="2800" b="1" dirty="0" smtClean="0"/>
          </a:p>
          <a:p>
            <a:pPr marL="0" indent="0">
              <a:buNone/>
            </a:pPr>
            <a:r>
              <a:rPr lang="en-US" sz="2800" dirty="0" smtClean="0"/>
              <a:t>Maintenance:</a:t>
            </a:r>
            <a:endParaRPr lang="en-US" sz="2800" dirty="0"/>
          </a:p>
          <a:p>
            <a:pPr lvl="1"/>
            <a:r>
              <a:rPr lang="en-US" sz="2800" dirty="0"/>
              <a:t>C</a:t>
            </a:r>
            <a:r>
              <a:rPr lang="en-US" sz="2800" dirty="0" smtClean="0"/>
              <a:t>ontinue </a:t>
            </a:r>
            <a:r>
              <a:rPr lang="en-US" sz="2800" dirty="0"/>
              <a:t>using Survival of the MOST relevant textual evidence graphic organizer</a:t>
            </a:r>
          </a:p>
          <a:p>
            <a:pPr lvl="1"/>
            <a:r>
              <a:rPr lang="en-US" sz="2800" dirty="0"/>
              <a:t>C</a:t>
            </a:r>
            <a:r>
              <a:rPr lang="en-US" sz="2800" dirty="0" smtClean="0"/>
              <a:t>ontinue </a:t>
            </a:r>
            <a:r>
              <a:rPr lang="en-US" sz="2800" dirty="0"/>
              <a:t>reviewing citation/reference format</a:t>
            </a:r>
          </a:p>
          <a:p>
            <a:pPr marL="0" indent="0">
              <a:buNone/>
            </a:pPr>
            <a:r>
              <a:rPr lang="en-US" sz="2800" dirty="0" smtClean="0"/>
              <a:t>Intervention:</a:t>
            </a:r>
            <a:endParaRPr lang="en-US" sz="2800" dirty="0"/>
          </a:p>
          <a:p>
            <a:pPr lvl="1"/>
            <a:r>
              <a:rPr lang="en-US" sz="2800" dirty="0" smtClean="0"/>
              <a:t>Focus </a:t>
            </a:r>
            <a:r>
              <a:rPr lang="en-US" sz="2800" dirty="0"/>
              <a:t>on commentary by having students score sample responses’ commentaries and have them fix paragraphs with deficient commentaries.</a:t>
            </a:r>
          </a:p>
          <a:p>
            <a:endParaRPr lang="en-US" sz="28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69</a:t>
            </a:fld>
            <a:endParaRPr lang="en-US"/>
          </a:p>
        </p:txBody>
      </p:sp>
    </p:spTree>
    <p:extLst>
      <p:ext uri="{BB962C8B-B14F-4D97-AF65-F5344CB8AC3E}">
        <p14:creationId xmlns:p14="http://schemas.microsoft.com/office/powerpoint/2010/main" val="4033796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ALL IN for Students!</a:t>
            </a:r>
            <a:endParaRPr lang="en-US" dirty="0">
              <a:solidFill>
                <a:srgbClr val="1F497D"/>
              </a:solidFill>
            </a:endParaRPr>
          </a:p>
        </p:txBody>
      </p:sp>
      <p:pic>
        <p:nvPicPr>
          <p:cNvPr id="6" name="Content Placeholder 5" descr="IMG_6062.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489" r="1373" b="26752"/>
          <a:stretch/>
        </p:blipFill>
        <p:spPr>
          <a:xfrm>
            <a:off x="556259" y="1562769"/>
            <a:ext cx="8945881" cy="3975100"/>
          </a:xfrm>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7</a:t>
            </a:fld>
            <a:endParaRPr lang="en-US"/>
          </a:p>
        </p:txBody>
      </p:sp>
    </p:spTree>
    <p:extLst>
      <p:ext uri="{BB962C8B-B14F-4D97-AF65-F5344CB8AC3E}">
        <p14:creationId xmlns:p14="http://schemas.microsoft.com/office/powerpoint/2010/main" val="33360560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6</a:t>
            </a:r>
            <a:r>
              <a:rPr lang="en-US" baseline="30000" dirty="0"/>
              <a:t>th</a:t>
            </a:r>
            <a:r>
              <a:rPr lang="en-US" dirty="0"/>
              <a:t> Grade </a:t>
            </a:r>
            <a:r>
              <a:rPr lang="en-US" dirty="0" smtClean="0"/>
              <a:t>ELA Citing Text-Based </a:t>
            </a:r>
            <a:br>
              <a:rPr lang="en-US" dirty="0" smtClean="0"/>
            </a:br>
            <a:r>
              <a:rPr lang="en-US" dirty="0" smtClean="0"/>
              <a:t>Evidence in Social Studies</a:t>
            </a:r>
            <a:endParaRPr lang="en-US" dirty="0"/>
          </a:p>
        </p:txBody>
      </p:sp>
      <p:sp>
        <p:nvSpPr>
          <p:cNvPr id="6" name="Subtitle 5"/>
          <p:cNvSpPr>
            <a:spLocks noGrp="1"/>
          </p:cNvSpPr>
          <p:nvPr>
            <p:ph type="subTitle" idx="1"/>
          </p:nvPr>
        </p:nvSpPr>
        <p:spPr/>
        <p:txBody>
          <a:bodyPr/>
          <a:lstStyle/>
          <a:p>
            <a:r>
              <a:rPr lang="en-US" dirty="0" err="1" smtClean="0"/>
              <a:t>Juli</a:t>
            </a:r>
            <a:r>
              <a:rPr lang="en-US" dirty="0" smtClean="0"/>
              <a:t> Taylor</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70</a:t>
            </a:fld>
            <a:endParaRPr lang="en-US"/>
          </a:p>
        </p:txBody>
      </p:sp>
    </p:spTree>
    <p:extLst>
      <p:ext uri="{BB962C8B-B14F-4D97-AF65-F5344CB8AC3E}">
        <p14:creationId xmlns:p14="http://schemas.microsoft.com/office/powerpoint/2010/main" val="20118002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6</a:t>
            </a:r>
            <a:r>
              <a:rPr lang="en-US" baseline="30000" dirty="0" smtClean="0">
                <a:solidFill>
                  <a:srgbClr val="1F497D"/>
                </a:solidFill>
              </a:rPr>
              <a:t>th</a:t>
            </a:r>
            <a:r>
              <a:rPr lang="en-US" dirty="0" smtClean="0">
                <a:solidFill>
                  <a:srgbClr val="1F497D"/>
                </a:solidFill>
              </a:rPr>
              <a:t> Grade Text-Based Evidence Data from Team Goal</a:t>
            </a:r>
            <a:endParaRPr lang="en-US" dirty="0">
              <a:solidFill>
                <a:srgbClr val="1F497D"/>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2460789"/>
              </p:ext>
            </p:extLst>
          </p:nvPr>
        </p:nvGraphicFramePr>
        <p:xfrm>
          <a:off x="503238" y="1812925"/>
          <a:ext cx="9051925" cy="51308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71</a:t>
            </a:fld>
            <a:endParaRPr lang="en-US"/>
          </a:p>
        </p:txBody>
      </p:sp>
    </p:spTree>
    <p:extLst>
      <p:ext uri="{BB962C8B-B14F-4D97-AF65-F5344CB8AC3E}">
        <p14:creationId xmlns:p14="http://schemas.microsoft.com/office/powerpoint/2010/main" val="17472002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solidFill>
                  <a:prstClr val="black">
                    <a:tint val="75000"/>
                  </a:prstClr>
                </a:solidFill>
              </a:rPr>
              <a:pPr/>
              <a:t>72</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smtClean="0">
                <a:solidFill>
                  <a:srgbClr val="1F497D"/>
                </a:solidFill>
              </a:rPr>
              <a:t>Citing Text-Based Evidence: 6</a:t>
            </a:r>
            <a:r>
              <a:rPr lang="en-US" baseline="30000" dirty="0" smtClean="0">
                <a:solidFill>
                  <a:srgbClr val="1F497D"/>
                </a:solidFill>
              </a:rPr>
              <a:t>th</a:t>
            </a:r>
            <a:r>
              <a:rPr lang="en-US" dirty="0" smtClean="0">
                <a:solidFill>
                  <a:srgbClr val="1F497D"/>
                </a:solidFill>
              </a:rPr>
              <a:t> Grade Noodle Tools</a:t>
            </a:r>
            <a:endParaRPr lang="en-US" dirty="0">
              <a:solidFill>
                <a:srgbClr val="1F497D"/>
              </a:solidFill>
            </a:endParaRPr>
          </a:p>
        </p:txBody>
      </p:sp>
      <p:pic>
        <p:nvPicPr>
          <p:cNvPr id="4" name="Picture 3" descr="NT Dashboard Per 5.Allis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939" y="880533"/>
            <a:ext cx="4577644" cy="2354781"/>
          </a:xfrm>
          <a:prstGeom prst="rect">
            <a:avLst/>
          </a:prstGeom>
          <a:ln>
            <a:solidFill>
              <a:srgbClr val="000000"/>
            </a:solidFill>
          </a:ln>
        </p:spPr>
      </p:pic>
      <p:pic>
        <p:nvPicPr>
          <p:cNvPr id="5" name="Picture 4" descr="NT blank notecar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736" y="880535"/>
            <a:ext cx="4927598" cy="2319866"/>
          </a:xfrm>
          <a:prstGeom prst="rect">
            <a:avLst/>
          </a:prstGeom>
          <a:ln>
            <a:solidFill>
              <a:srgbClr val="000000"/>
            </a:solidFill>
          </a:ln>
        </p:spPr>
      </p:pic>
      <p:pic>
        <p:nvPicPr>
          <p:cNvPr id="6" name="Picture 5" descr="NT Notecard.paraphrase.my ideas.comments.Per 5.Allis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67" y="3230033"/>
            <a:ext cx="9567333" cy="3369734"/>
          </a:xfrm>
          <a:prstGeom prst="rect">
            <a:avLst/>
          </a:prstGeom>
          <a:ln>
            <a:solidFill>
              <a:srgbClr val="000000"/>
            </a:solidFill>
          </a:ln>
        </p:spPr>
      </p:pic>
    </p:spTree>
    <p:extLst>
      <p:ext uri="{BB962C8B-B14F-4D97-AF65-F5344CB8AC3E}">
        <p14:creationId xmlns:p14="http://schemas.microsoft.com/office/powerpoint/2010/main" val="1175096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solidFill>
                  <a:prstClr val="black">
                    <a:tint val="75000"/>
                  </a:prstClr>
                </a:solidFill>
              </a:rPr>
              <a:pPr/>
              <a:t>73</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smtClean="0"/>
              <a:t>Citing Text Based Evidence: 6</a:t>
            </a:r>
            <a:r>
              <a:rPr lang="en-US" baseline="30000" dirty="0" smtClean="0"/>
              <a:t>th</a:t>
            </a:r>
            <a:r>
              <a:rPr lang="en-US" dirty="0" smtClean="0"/>
              <a:t> Grade Social Studies</a:t>
            </a:r>
            <a:endParaRPr lang="en-US" dirty="0"/>
          </a:p>
        </p:txBody>
      </p:sp>
      <p:pic>
        <p:nvPicPr>
          <p:cNvPr id="6" name="Picture 5" descr="NT Dashboard Per 5.Allis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289" y="1346199"/>
            <a:ext cx="9273822" cy="521652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484384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solidFill>
                  <a:prstClr val="black">
                    <a:tint val="75000"/>
                  </a:prstClr>
                </a:solidFill>
              </a:rPr>
              <a:pPr/>
              <a:t>74</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a:t>Citing Text Based Evidence: 6</a:t>
            </a:r>
            <a:r>
              <a:rPr lang="en-US" baseline="30000" dirty="0"/>
              <a:t>th</a:t>
            </a:r>
            <a:r>
              <a:rPr lang="en-US" dirty="0"/>
              <a:t> Grade Social Studies</a:t>
            </a:r>
          </a:p>
        </p:txBody>
      </p:sp>
      <p:pic>
        <p:nvPicPr>
          <p:cNvPr id="4" name="Picture 3" descr="NT blank notec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57" y="1282700"/>
            <a:ext cx="9409287" cy="529272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719674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solidFill>
                  <a:prstClr val="black">
                    <a:tint val="75000"/>
                  </a:prstClr>
                </a:solidFill>
              </a:rPr>
              <a:pPr/>
              <a:t>75</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a:t>Citing Text Based Evidence: 6</a:t>
            </a:r>
            <a:r>
              <a:rPr lang="en-US" baseline="30000" dirty="0"/>
              <a:t>th</a:t>
            </a:r>
            <a:r>
              <a:rPr lang="en-US" dirty="0"/>
              <a:t> Grade Social Studies</a:t>
            </a:r>
          </a:p>
        </p:txBody>
      </p:sp>
      <p:pic>
        <p:nvPicPr>
          <p:cNvPr id="4" name="Picture 3" descr="NT Notecard.paraphrase.my ideas.comments.Per 5.Allis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57" y="1384300"/>
            <a:ext cx="9206087" cy="517842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084122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solidFill>
                  <a:prstClr val="black">
                    <a:tint val="75000"/>
                  </a:prstClr>
                </a:solidFill>
              </a:rPr>
              <a:pPr/>
              <a:t>76</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smtClean="0">
                <a:solidFill>
                  <a:srgbClr val="1F497D"/>
                </a:solidFill>
              </a:rPr>
              <a:t>Student Synthesis and Presentations</a:t>
            </a:r>
            <a:endParaRPr lang="en-US" dirty="0">
              <a:solidFill>
                <a:srgbClr val="1F497D"/>
              </a:solidFill>
            </a:endParaRPr>
          </a:p>
        </p:txBody>
      </p:sp>
      <p:pic>
        <p:nvPicPr>
          <p:cNvPr id="4" name="Picture 3" descr="IMG_2121.jpg"/>
          <p:cNvPicPr>
            <a:picLocks noChangeAspect="1"/>
          </p:cNvPicPr>
          <p:nvPr/>
        </p:nvPicPr>
        <p:blipFill rotWithShape="1">
          <a:blip r:embed="rId2" cstate="print">
            <a:extLst>
              <a:ext uri="{28A0092B-C50C-407E-A947-70E740481C1C}">
                <a14:useLocalDpi xmlns:a14="http://schemas.microsoft.com/office/drawing/2010/main" val="0"/>
              </a:ext>
            </a:extLst>
          </a:blip>
          <a:srcRect l="14507" t="1646" b="12346"/>
          <a:stretch/>
        </p:blipFill>
        <p:spPr>
          <a:xfrm>
            <a:off x="5050366" y="1268191"/>
            <a:ext cx="3924266" cy="2960910"/>
          </a:xfrm>
          <a:prstGeom prst="rect">
            <a:avLst/>
          </a:prstGeom>
        </p:spPr>
      </p:pic>
      <p:pic>
        <p:nvPicPr>
          <p:cNvPr id="5" name="Picture 4" descr="IMG_21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800" y="4202991"/>
            <a:ext cx="2404534" cy="3074814"/>
          </a:xfrm>
          <a:prstGeom prst="rect">
            <a:avLst/>
          </a:prstGeom>
          <a:ln>
            <a:solidFill>
              <a:schemeClr val="tx1"/>
            </a:solidFill>
          </a:ln>
        </p:spPr>
      </p:pic>
      <p:pic>
        <p:nvPicPr>
          <p:cNvPr id="6" name="Picture 5" descr="IMG_2112.jpg"/>
          <p:cNvPicPr>
            <a:picLocks noChangeAspect="1"/>
          </p:cNvPicPr>
          <p:nvPr/>
        </p:nvPicPr>
        <p:blipFill rotWithShape="1">
          <a:blip r:embed="rId4" cstate="print">
            <a:extLst>
              <a:ext uri="{28A0092B-C50C-407E-A947-70E740481C1C}">
                <a14:useLocalDpi xmlns:a14="http://schemas.microsoft.com/office/drawing/2010/main" val="0"/>
              </a:ext>
            </a:extLst>
          </a:blip>
          <a:srcRect l="13247" t="13420" r="24675" b="24243"/>
          <a:stretch/>
        </p:blipFill>
        <p:spPr>
          <a:xfrm>
            <a:off x="2599232" y="4216398"/>
            <a:ext cx="4047067" cy="3048001"/>
          </a:xfrm>
          <a:prstGeom prst="rect">
            <a:avLst/>
          </a:prstGeom>
        </p:spPr>
      </p:pic>
      <p:pic>
        <p:nvPicPr>
          <p:cNvPr id="7" name="Picture 6" descr="IMG_2107.jpg"/>
          <p:cNvPicPr>
            <a:picLocks noChangeAspect="1"/>
          </p:cNvPicPr>
          <p:nvPr/>
        </p:nvPicPr>
        <p:blipFill rotWithShape="1">
          <a:blip r:embed="rId5" cstate="print">
            <a:extLst>
              <a:ext uri="{28A0092B-C50C-407E-A947-70E740481C1C}">
                <a14:useLocalDpi xmlns:a14="http://schemas.microsoft.com/office/drawing/2010/main" val="0"/>
              </a:ext>
            </a:extLst>
          </a:blip>
          <a:srcRect l="8464" t="6687" r="23825" b="24765"/>
          <a:stretch/>
        </p:blipFill>
        <p:spPr>
          <a:xfrm>
            <a:off x="1392765" y="1452033"/>
            <a:ext cx="3657601" cy="2777068"/>
          </a:xfrm>
          <a:prstGeom prst="rect">
            <a:avLst/>
          </a:prstGeom>
        </p:spPr>
      </p:pic>
      <p:pic>
        <p:nvPicPr>
          <p:cNvPr id="8" name="Picture 7" descr="IMG_025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73038" y="4056064"/>
            <a:ext cx="3086100" cy="2314575"/>
          </a:xfrm>
          <a:prstGeom prst="rect">
            <a:avLst/>
          </a:prstGeom>
        </p:spPr>
      </p:pic>
    </p:spTree>
    <p:extLst>
      <p:ext uri="{BB962C8B-B14F-4D97-AF65-F5344CB8AC3E}">
        <p14:creationId xmlns:p14="http://schemas.microsoft.com/office/powerpoint/2010/main" val="9123001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7</a:t>
            </a:r>
            <a:r>
              <a:rPr lang="en-US" baseline="30000" dirty="0" smtClean="0">
                <a:solidFill>
                  <a:schemeClr val="tx2"/>
                </a:solidFill>
              </a:rPr>
              <a:t>th</a:t>
            </a:r>
            <a:r>
              <a:rPr lang="en-US" dirty="0" smtClean="0">
                <a:solidFill>
                  <a:schemeClr val="tx2"/>
                </a:solidFill>
              </a:rPr>
              <a:t> Grade Text-Based Evidence Pre-Assessment</a:t>
            </a:r>
            <a:br>
              <a:rPr lang="en-US" dirty="0" smtClean="0">
                <a:solidFill>
                  <a:schemeClr val="tx2"/>
                </a:solidFill>
              </a:rPr>
            </a:br>
            <a:r>
              <a:rPr lang="en-US" dirty="0" smtClean="0">
                <a:solidFill>
                  <a:schemeClr val="tx2"/>
                </a:solidFill>
              </a:rPr>
              <a:t>Two Years of Data </a:t>
            </a:r>
            <a:endParaRPr lang="en-US" dirty="0">
              <a:solidFill>
                <a:schemeClr val="tx2"/>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01012872"/>
              </p:ext>
            </p:extLst>
          </p:nvPr>
        </p:nvGraphicFramePr>
        <p:xfrm>
          <a:off x="503238" y="1812925"/>
          <a:ext cx="9051925" cy="51308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77</a:t>
            </a:fld>
            <a:endParaRPr lang="en-US"/>
          </a:p>
        </p:txBody>
      </p:sp>
    </p:spTree>
    <p:extLst>
      <p:ext uri="{BB962C8B-B14F-4D97-AF65-F5344CB8AC3E}">
        <p14:creationId xmlns:p14="http://schemas.microsoft.com/office/powerpoint/2010/main" val="19946496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7</a:t>
            </a:r>
            <a:r>
              <a:rPr lang="en-US" baseline="30000" dirty="0" smtClean="0">
                <a:solidFill>
                  <a:srgbClr val="1F497D"/>
                </a:solidFill>
              </a:rPr>
              <a:t>th</a:t>
            </a:r>
            <a:r>
              <a:rPr lang="en-US" dirty="0" smtClean="0">
                <a:solidFill>
                  <a:srgbClr val="1F497D"/>
                </a:solidFill>
              </a:rPr>
              <a:t> Grade Text-Based Evidence</a:t>
            </a:r>
            <a:endParaRPr lang="en-US" dirty="0">
              <a:solidFill>
                <a:srgbClr val="1F497D"/>
              </a:solidFill>
            </a:endParaRPr>
          </a:p>
        </p:txBody>
      </p:sp>
      <p:sp>
        <p:nvSpPr>
          <p:cNvPr id="3" name="Content Placeholder 2"/>
          <p:cNvSpPr>
            <a:spLocks noGrp="1"/>
          </p:cNvSpPr>
          <p:nvPr>
            <p:ph idx="1"/>
          </p:nvPr>
        </p:nvSpPr>
        <p:spPr>
          <a:xfrm>
            <a:off x="541020" y="1229360"/>
            <a:ext cx="9052560" cy="5628640"/>
          </a:xfrm>
        </p:spPr>
        <p:txBody>
          <a:bodyPr/>
          <a:lstStyle/>
          <a:p>
            <a:r>
              <a:rPr lang="en-US" sz="2800" dirty="0" smtClean="0"/>
              <a:t>72% of our students are below standard on ability to cite text-based evidence</a:t>
            </a:r>
          </a:p>
          <a:p>
            <a:r>
              <a:rPr lang="en-US" sz="2800" dirty="0" smtClean="0"/>
              <a:t>87% of our students are below standard on ability to provide commentary on evidence cited.</a:t>
            </a:r>
          </a:p>
          <a:p>
            <a:pPr marL="0" indent="0" algn="ctr">
              <a:buNone/>
            </a:pPr>
            <a:endParaRPr lang="en-US" sz="2800" dirty="0"/>
          </a:p>
          <a:p>
            <a:pPr marL="0" indent="0" algn="ctr">
              <a:buNone/>
            </a:pPr>
            <a:r>
              <a:rPr lang="en-US" sz="2800" dirty="0" smtClean="0"/>
              <a:t>Action Plan</a:t>
            </a:r>
          </a:p>
          <a:p>
            <a:r>
              <a:rPr lang="en-US" sz="2800" dirty="0" smtClean="0"/>
              <a:t>Nearing the end of instructional cycle</a:t>
            </a:r>
          </a:p>
          <a:p>
            <a:r>
              <a:rPr lang="en-US" sz="2800" dirty="0" smtClean="0"/>
              <a:t>Scoring day with Beth Shipe, March 3</a:t>
            </a:r>
            <a:r>
              <a:rPr lang="en-US" sz="2800" baseline="30000" dirty="0" smtClean="0"/>
              <a:t>rd </a:t>
            </a:r>
            <a:endParaRPr lang="en-US" sz="2800" dirty="0" smtClean="0"/>
          </a:p>
          <a:p>
            <a:r>
              <a:rPr lang="en-US" sz="2800" dirty="0" smtClean="0"/>
              <a:t>Continue to work with Social Studies </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78</a:t>
            </a:fld>
            <a:endParaRPr lang="en-US"/>
          </a:p>
        </p:txBody>
      </p:sp>
    </p:spTree>
    <p:extLst>
      <p:ext uri="{BB962C8B-B14F-4D97-AF65-F5344CB8AC3E}">
        <p14:creationId xmlns:p14="http://schemas.microsoft.com/office/powerpoint/2010/main" val="42067833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76092"/>
                </a:solidFill>
              </a:rPr>
              <a:t>Feedback Cycle</a:t>
            </a:r>
            <a:endParaRPr lang="en-US" dirty="0">
              <a:solidFill>
                <a:srgbClr val="376092"/>
              </a:solidFill>
            </a:endParaRPr>
          </a:p>
        </p:txBody>
      </p:sp>
      <p:sp>
        <p:nvSpPr>
          <p:cNvPr id="3" name="Content Placeholder 2"/>
          <p:cNvSpPr>
            <a:spLocks noGrp="1"/>
          </p:cNvSpPr>
          <p:nvPr>
            <p:ph idx="1"/>
          </p:nvPr>
        </p:nvSpPr>
        <p:spPr>
          <a:xfrm>
            <a:off x="566420" y="1292860"/>
            <a:ext cx="9052560" cy="5260340"/>
          </a:xfrm>
        </p:spPr>
        <p:txBody>
          <a:bodyPr/>
          <a:lstStyle/>
          <a:p>
            <a:r>
              <a:rPr lang="en-US" sz="2800" dirty="0" smtClean="0"/>
              <a:t>Formative learning opportunities with feedback support students</a:t>
            </a:r>
          </a:p>
          <a:p>
            <a:r>
              <a:rPr lang="en-US" sz="2800" dirty="0" smtClean="0"/>
              <a:t>Students need to know that you believe they can do it</a:t>
            </a:r>
            <a:endParaRPr lang="en-US" sz="28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7EEC9-E961-4BBE-8C1B-4B072B37F491}" type="slidenum">
              <a:rPr lang="en-US" smtClean="0"/>
              <a:t>79</a:t>
            </a:fld>
            <a:endParaRPr lang="en-US"/>
          </a:p>
        </p:txBody>
      </p:sp>
      <p:pic>
        <p:nvPicPr>
          <p:cNvPr id="6146" name="Picture 2" descr="C:\Users\09787\Desktop\IMG_2239.JPG"/>
          <p:cNvPicPr>
            <a:picLocks noChangeAspect="1" noChangeArrowheads="1"/>
          </p:cNvPicPr>
          <p:nvPr/>
        </p:nvPicPr>
        <p:blipFill rotWithShape="1">
          <a:blip r:embed="rId2">
            <a:extLst>
              <a:ext uri="{28A0092B-C50C-407E-A947-70E740481C1C}">
                <a14:useLocalDpi xmlns:a14="http://schemas.microsoft.com/office/drawing/2010/main" val="0"/>
              </a:ext>
            </a:extLst>
          </a:blip>
          <a:srcRect l="-4201" r="-4201"/>
          <a:stretch/>
        </p:blipFill>
        <p:spPr bwMode="auto">
          <a:xfrm>
            <a:off x="1686426" y="3414562"/>
            <a:ext cx="69596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831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Demographic Trends</a:t>
            </a:r>
            <a:endParaRPr lang="en-US" dirty="0">
              <a:solidFill>
                <a:srgbClr val="1F497D"/>
              </a:solidFill>
            </a:endParaRPr>
          </a:p>
        </p:txBody>
      </p:sp>
      <p:sp>
        <p:nvSpPr>
          <p:cNvPr id="6" name="Footer Placeholder 5"/>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4" name="Slide Number Placeholder 3"/>
          <p:cNvSpPr>
            <a:spLocks noGrp="1"/>
          </p:cNvSpPr>
          <p:nvPr>
            <p:ph type="sldNum" sz="quarter" idx="4"/>
          </p:nvPr>
        </p:nvSpPr>
        <p:spPr/>
        <p:txBody>
          <a:bodyPr/>
          <a:lstStyle/>
          <a:p>
            <a:fld id="{31B80E4D-C55C-41DD-A67A-E2F4D6F272D4}" type="slidenum">
              <a:rPr lang="en-US" smtClean="0"/>
              <a:pPr/>
              <a:t>8</a:t>
            </a:fld>
            <a:endParaRPr lang="en-US" dirty="0"/>
          </a:p>
        </p:txBody>
      </p:sp>
      <p:pic>
        <p:nvPicPr>
          <p:cNvPr id="3" name="Picture 2"/>
          <p:cNvPicPr>
            <a:picLocks noChangeAspect="1" noChangeArrowheads="1"/>
          </p:cNvPicPr>
          <p:nvPr>
            <p:extLst>
              <p:ext uri="{D42A27DB-BD31-4B8C-83A1-F6EECF244321}">
                <p14:modId xmlns:p14="http://schemas.microsoft.com/office/powerpoint/2010/main" val="2097264777"/>
              </p:ext>
            </p:extLst>
          </p:nvPr>
        </p:nvPicPr>
        <p:blipFill>
          <a:blip r:embed="rId2"/>
          <a:srcRect/>
          <a:stretch>
            <a:fillRect/>
          </a:stretch>
        </p:blipFill>
        <p:spPr bwMode="auto">
          <a:xfrm>
            <a:off x="1831975" y="1073150"/>
            <a:ext cx="6664325" cy="554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p:cNvSpPr/>
          <p:nvPr/>
        </p:nvSpPr>
        <p:spPr>
          <a:xfrm>
            <a:off x="7425638" y="355600"/>
            <a:ext cx="905934" cy="746667"/>
          </a:xfrm>
          <a:prstGeom prst="wedgeRectCallout">
            <a:avLst/>
          </a:prstGeom>
          <a:solidFill>
            <a:schemeClr val="accent2">
              <a:lumMod val="20000"/>
              <a:lumOff val="80000"/>
            </a:schemeClr>
          </a:solidFill>
          <a:ln w="38100" cmpd="sng">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700" kern="1200">
                <a:solidFill>
                  <a:schemeClr val="dk1"/>
                </a:solidFill>
                <a:latin typeface="+mn-lt"/>
                <a:ea typeface="+mn-ea"/>
                <a:cs typeface="+mn-cs"/>
              </a:defRPr>
            </a:lvl1pPr>
            <a:lvl2pPr marL="509412" algn="l" rtl="0" fontAlgn="base">
              <a:spcBef>
                <a:spcPct val="0"/>
              </a:spcBef>
              <a:spcAft>
                <a:spcPct val="0"/>
              </a:spcAft>
              <a:defRPr sz="2700" kern="1200">
                <a:solidFill>
                  <a:schemeClr val="dk1"/>
                </a:solidFill>
                <a:latin typeface="+mn-lt"/>
                <a:ea typeface="+mn-ea"/>
                <a:cs typeface="+mn-cs"/>
              </a:defRPr>
            </a:lvl2pPr>
            <a:lvl3pPr marL="1018824" algn="l" rtl="0" fontAlgn="base">
              <a:spcBef>
                <a:spcPct val="0"/>
              </a:spcBef>
              <a:spcAft>
                <a:spcPct val="0"/>
              </a:spcAft>
              <a:defRPr sz="2700" kern="1200">
                <a:solidFill>
                  <a:schemeClr val="dk1"/>
                </a:solidFill>
                <a:latin typeface="+mn-lt"/>
                <a:ea typeface="+mn-ea"/>
                <a:cs typeface="+mn-cs"/>
              </a:defRPr>
            </a:lvl3pPr>
            <a:lvl4pPr marL="1528237" algn="l" rtl="0" fontAlgn="base">
              <a:spcBef>
                <a:spcPct val="0"/>
              </a:spcBef>
              <a:spcAft>
                <a:spcPct val="0"/>
              </a:spcAft>
              <a:defRPr sz="2700" kern="1200">
                <a:solidFill>
                  <a:schemeClr val="dk1"/>
                </a:solidFill>
                <a:latin typeface="+mn-lt"/>
                <a:ea typeface="+mn-ea"/>
                <a:cs typeface="+mn-cs"/>
              </a:defRPr>
            </a:lvl4pPr>
            <a:lvl5pPr marL="2037649" algn="l" rtl="0" fontAlgn="base">
              <a:spcBef>
                <a:spcPct val="0"/>
              </a:spcBef>
              <a:spcAft>
                <a:spcPct val="0"/>
              </a:spcAft>
              <a:defRPr sz="2700" kern="1200">
                <a:solidFill>
                  <a:schemeClr val="dk1"/>
                </a:solidFill>
                <a:latin typeface="+mn-lt"/>
                <a:ea typeface="+mn-ea"/>
                <a:cs typeface="+mn-cs"/>
              </a:defRPr>
            </a:lvl5pPr>
            <a:lvl6pPr marL="2547061" algn="l" defTabSz="1018824" rtl="0" eaLnBrk="1" latinLnBrk="0" hangingPunct="1">
              <a:defRPr sz="2700" kern="1200">
                <a:solidFill>
                  <a:schemeClr val="dk1"/>
                </a:solidFill>
                <a:latin typeface="+mn-lt"/>
                <a:ea typeface="+mn-ea"/>
                <a:cs typeface="+mn-cs"/>
              </a:defRPr>
            </a:lvl6pPr>
            <a:lvl7pPr marL="3056473" algn="l" defTabSz="1018824" rtl="0" eaLnBrk="1" latinLnBrk="0" hangingPunct="1">
              <a:defRPr sz="2700" kern="1200">
                <a:solidFill>
                  <a:schemeClr val="dk1"/>
                </a:solidFill>
                <a:latin typeface="+mn-lt"/>
                <a:ea typeface="+mn-ea"/>
                <a:cs typeface="+mn-cs"/>
              </a:defRPr>
            </a:lvl7pPr>
            <a:lvl8pPr marL="3565886" algn="l" defTabSz="1018824" rtl="0" eaLnBrk="1" latinLnBrk="0" hangingPunct="1">
              <a:defRPr sz="2700" kern="1200">
                <a:solidFill>
                  <a:schemeClr val="dk1"/>
                </a:solidFill>
                <a:latin typeface="+mn-lt"/>
                <a:ea typeface="+mn-ea"/>
                <a:cs typeface="+mn-cs"/>
              </a:defRPr>
            </a:lvl8pPr>
            <a:lvl9pPr marL="4075298" algn="l" defTabSz="1018824" rtl="0" eaLnBrk="1" latinLnBrk="0" hangingPunct="1">
              <a:defRPr sz="2700" kern="1200">
                <a:solidFill>
                  <a:schemeClr val="dk1"/>
                </a:solidFill>
                <a:latin typeface="+mn-lt"/>
                <a:ea typeface="+mn-ea"/>
                <a:cs typeface="+mn-cs"/>
              </a:defRPr>
            </a:lvl9pPr>
          </a:lstStyle>
          <a:p>
            <a:pPr algn="ctr"/>
            <a:r>
              <a:rPr lang="en-US" dirty="0" smtClean="0"/>
              <a:t>+115</a:t>
            </a:r>
            <a:endParaRPr lang="en-US" dirty="0"/>
          </a:p>
        </p:txBody>
      </p:sp>
      <p:sp>
        <p:nvSpPr>
          <p:cNvPr id="8" name="Donut 7"/>
          <p:cNvSpPr/>
          <p:nvPr/>
        </p:nvSpPr>
        <p:spPr>
          <a:xfrm>
            <a:off x="7738533" y="4969932"/>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9" name="Donut 8"/>
          <p:cNvSpPr/>
          <p:nvPr/>
        </p:nvSpPr>
        <p:spPr>
          <a:xfrm>
            <a:off x="7728113" y="5627074"/>
            <a:ext cx="821266" cy="296335"/>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0" name="Rectangular Callout 9"/>
          <p:cNvSpPr/>
          <p:nvPr/>
        </p:nvSpPr>
        <p:spPr>
          <a:xfrm>
            <a:off x="8763000" y="1346200"/>
            <a:ext cx="918633" cy="469900"/>
          </a:xfrm>
          <a:prstGeom prst="wedgeRectCallout">
            <a:avLst>
              <a:gd name="adj1" fmla="val -222717"/>
              <a:gd name="adj2" fmla="val 50202"/>
            </a:avLst>
          </a:prstGeom>
          <a:solidFill>
            <a:schemeClr val="accent2">
              <a:lumMod val="40000"/>
              <a:lumOff val="60000"/>
              <a:alpha val="23000"/>
            </a:schemeClr>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+80</a:t>
            </a:r>
            <a:endParaRPr lang="en-US" dirty="0">
              <a:solidFill>
                <a:schemeClr val="tx1"/>
              </a:solidFill>
            </a:endParaRPr>
          </a:p>
        </p:txBody>
      </p:sp>
      <p:sp>
        <p:nvSpPr>
          <p:cNvPr id="11" name="Rectangular Callout 10"/>
          <p:cNvSpPr/>
          <p:nvPr/>
        </p:nvSpPr>
        <p:spPr>
          <a:xfrm rot="5400000">
            <a:off x="8767417" y="5325721"/>
            <a:ext cx="473336" cy="914828"/>
          </a:xfrm>
          <a:prstGeom prst="wedgeRectCallout">
            <a:avLst/>
          </a:prstGeom>
          <a:solidFill>
            <a:schemeClr val="accent2">
              <a:lumMod val="20000"/>
              <a:lumOff val="80000"/>
            </a:schemeClr>
          </a:solidFill>
          <a:ln w="38100" cmpd="sng">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700" kern="1200">
                <a:solidFill>
                  <a:schemeClr val="dk1"/>
                </a:solidFill>
                <a:latin typeface="+mn-lt"/>
                <a:ea typeface="+mn-ea"/>
                <a:cs typeface="+mn-cs"/>
              </a:defRPr>
            </a:lvl1pPr>
            <a:lvl2pPr marL="509412" algn="l" rtl="0" fontAlgn="base">
              <a:spcBef>
                <a:spcPct val="0"/>
              </a:spcBef>
              <a:spcAft>
                <a:spcPct val="0"/>
              </a:spcAft>
              <a:defRPr sz="2700" kern="1200">
                <a:solidFill>
                  <a:schemeClr val="dk1"/>
                </a:solidFill>
                <a:latin typeface="+mn-lt"/>
                <a:ea typeface="+mn-ea"/>
                <a:cs typeface="+mn-cs"/>
              </a:defRPr>
            </a:lvl2pPr>
            <a:lvl3pPr marL="1018824" algn="l" rtl="0" fontAlgn="base">
              <a:spcBef>
                <a:spcPct val="0"/>
              </a:spcBef>
              <a:spcAft>
                <a:spcPct val="0"/>
              </a:spcAft>
              <a:defRPr sz="2700" kern="1200">
                <a:solidFill>
                  <a:schemeClr val="dk1"/>
                </a:solidFill>
                <a:latin typeface="+mn-lt"/>
                <a:ea typeface="+mn-ea"/>
                <a:cs typeface="+mn-cs"/>
              </a:defRPr>
            </a:lvl3pPr>
            <a:lvl4pPr marL="1528237" algn="l" rtl="0" fontAlgn="base">
              <a:spcBef>
                <a:spcPct val="0"/>
              </a:spcBef>
              <a:spcAft>
                <a:spcPct val="0"/>
              </a:spcAft>
              <a:defRPr sz="2700" kern="1200">
                <a:solidFill>
                  <a:schemeClr val="dk1"/>
                </a:solidFill>
                <a:latin typeface="+mn-lt"/>
                <a:ea typeface="+mn-ea"/>
                <a:cs typeface="+mn-cs"/>
              </a:defRPr>
            </a:lvl4pPr>
            <a:lvl5pPr marL="2037649" algn="l" rtl="0" fontAlgn="base">
              <a:spcBef>
                <a:spcPct val="0"/>
              </a:spcBef>
              <a:spcAft>
                <a:spcPct val="0"/>
              </a:spcAft>
              <a:defRPr sz="2700" kern="1200">
                <a:solidFill>
                  <a:schemeClr val="dk1"/>
                </a:solidFill>
                <a:latin typeface="+mn-lt"/>
                <a:ea typeface="+mn-ea"/>
                <a:cs typeface="+mn-cs"/>
              </a:defRPr>
            </a:lvl5pPr>
            <a:lvl6pPr marL="2547061" algn="l" defTabSz="1018824" rtl="0" eaLnBrk="1" latinLnBrk="0" hangingPunct="1">
              <a:defRPr sz="2700" kern="1200">
                <a:solidFill>
                  <a:schemeClr val="dk1"/>
                </a:solidFill>
                <a:latin typeface="+mn-lt"/>
                <a:ea typeface="+mn-ea"/>
                <a:cs typeface="+mn-cs"/>
              </a:defRPr>
            </a:lvl6pPr>
            <a:lvl7pPr marL="3056473" algn="l" defTabSz="1018824" rtl="0" eaLnBrk="1" latinLnBrk="0" hangingPunct="1">
              <a:defRPr sz="2700" kern="1200">
                <a:solidFill>
                  <a:schemeClr val="dk1"/>
                </a:solidFill>
                <a:latin typeface="+mn-lt"/>
                <a:ea typeface="+mn-ea"/>
                <a:cs typeface="+mn-cs"/>
              </a:defRPr>
            </a:lvl7pPr>
            <a:lvl8pPr marL="3565886" algn="l" defTabSz="1018824" rtl="0" eaLnBrk="1" latinLnBrk="0" hangingPunct="1">
              <a:defRPr sz="2700" kern="1200">
                <a:solidFill>
                  <a:schemeClr val="dk1"/>
                </a:solidFill>
                <a:latin typeface="+mn-lt"/>
                <a:ea typeface="+mn-ea"/>
                <a:cs typeface="+mn-cs"/>
              </a:defRPr>
            </a:lvl8pPr>
            <a:lvl9pPr marL="4075298" algn="l" defTabSz="1018824" rtl="0" eaLnBrk="1" latinLnBrk="0" hangingPunct="1">
              <a:defRPr sz="2700" kern="1200">
                <a:solidFill>
                  <a:schemeClr val="dk1"/>
                </a:solidFill>
                <a:latin typeface="+mn-lt"/>
                <a:ea typeface="+mn-ea"/>
                <a:cs typeface="+mn-cs"/>
              </a:defRPr>
            </a:lvl9pPr>
          </a:lstStyle>
          <a:p>
            <a:pPr algn="ctr"/>
            <a:r>
              <a:rPr lang="en-US" dirty="0" smtClean="0"/>
              <a:t>9.1%</a:t>
            </a:r>
            <a:endParaRPr lang="en-US" dirty="0"/>
          </a:p>
        </p:txBody>
      </p:sp>
      <p:sp>
        <p:nvSpPr>
          <p:cNvPr id="12" name="Rectangular Callout 11"/>
          <p:cNvSpPr/>
          <p:nvPr/>
        </p:nvSpPr>
        <p:spPr>
          <a:xfrm rot="5400000">
            <a:off x="8902482" y="4508287"/>
            <a:ext cx="609603" cy="1016430"/>
          </a:xfrm>
          <a:prstGeom prst="wedgeRectCallout">
            <a:avLst/>
          </a:prstGeom>
          <a:solidFill>
            <a:schemeClr val="accent2">
              <a:lumMod val="20000"/>
              <a:lumOff val="80000"/>
            </a:schemeClr>
          </a:solidFill>
          <a:ln w="38100" cmpd="sng">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700" kern="1200">
                <a:solidFill>
                  <a:schemeClr val="dk1"/>
                </a:solidFill>
                <a:latin typeface="+mn-lt"/>
                <a:ea typeface="+mn-ea"/>
                <a:cs typeface="+mn-cs"/>
              </a:defRPr>
            </a:lvl1pPr>
            <a:lvl2pPr marL="509412" algn="l" rtl="0" fontAlgn="base">
              <a:spcBef>
                <a:spcPct val="0"/>
              </a:spcBef>
              <a:spcAft>
                <a:spcPct val="0"/>
              </a:spcAft>
              <a:defRPr sz="2700" kern="1200">
                <a:solidFill>
                  <a:schemeClr val="dk1"/>
                </a:solidFill>
                <a:latin typeface="+mn-lt"/>
                <a:ea typeface="+mn-ea"/>
                <a:cs typeface="+mn-cs"/>
              </a:defRPr>
            </a:lvl2pPr>
            <a:lvl3pPr marL="1018824" algn="l" rtl="0" fontAlgn="base">
              <a:spcBef>
                <a:spcPct val="0"/>
              </a:spcBef>
              <a:spcAft>
                <a:spcPct val="0"/>
              </a:spcAft>
              <a:defRPr sz="2700" kern="1200">
                <a:solidFill>
                  <a:schemeClr val="dk1"/>
                </a:solidFill>
                <a:latin typeface="+mn-lt"/>
                <a:ea typeface="+mn-ea"/>
                <a:cs typeface="+mn-cs"/>
              </a:defRPr>
            </a:lvl3pPr>
            <a:lvl4pPr marL="1528237" algn="l" rtl="0" fontAlgn="base">
              <a:spcBef>
                <a:spcPct val="0"/>
              </a:spcBef>
              <a:spcAft>
                <a:spcPct val="0"/>
              </a:spcAft>
              <a:defRPr sz="2700" kern="1200">
                <a:solidFill>
                  <a:schemeClr val="dk1"/>
                </a:solidFill>
                <a:latin typeface="+mn-lt"/>
                <a:ea typeface="+mn-ea"/>
                <a:cs typeface="+mn-cs"/>
              </a:defRPr>
            </a:lvl4pPr>
            <a:lvl5pPr marL="2037649" algn="l" rtl="0" fontAlgn="base">
              <a:spcBef>
                <a:spcPct val="0"/>
              </a:spcBef>
              <a:spcAft>
                <a:spcPct val="0"/>
              </a:spcAft>
              <a:defRPr sz="2700" kern="1200">
                <a:solidFill>
                  <a:schemeClr val="dk1"/>
                </a:solidFill>
                <a:latin typeface="+mn-lt"/>
                <a:ea typeface="+mn-ea"/>
                <a:cs typeface="+mn-cs"/>
              </a:defRPr>
            </a:lvl5pPr>
            <a:lvl6pPr marL="2547061" algn="l" defTabSz="1018824" rtl="0" eaLnBrk="1" latinLnBrk="0" hangingPunct="1">
              <a:defRPr sz="2700" kern="1200">
                <a:solidFill>
                  <a:schemeClr val="dk1"/>
                </a:solidFill>
                <a:latin typeface="+mn-lt"/>
                <a:ea typeface="+mn-ea"/>
                <a:cs typeface="+mn-cs"/>
              </a:defRPr>
            </a:lvl6pPr>
            <a:lvl7pPr marL="3056473" algn="l" defTabSz="1018824" rtl="0" eaLnBrk="1" latinLnBrk="0" hangingPunct="1">
              <a:defRPr sz="2700" kern="1200">
                <a:solidFill>
                  <a:schemeClr val="dk1"/>
                </a:solidFill>
                <a:latin typeface="+mn-lt"/>
                <a:ea typeface="+mn-ea"/>
                <a:cs typeface="+mn-cs"/>
              </a:defRPr>
            </a:lvl7pPr>
            <a:lvl8pPr marL="3565886" algn="l" defTabSz="1018824" rtl="0" eaLnBrk="1" latinLnBrk="0" hangingPunct="1">
              <a:defRPr sz="2700" kern="1200">
                <a:solidFill>
                  <a:schemeClr val="dk1"/>
                </a:solidFill>
                <a:latin typeface="+mn-lt"/>
                <a:ea typeface="+mn-ea"/>
                <a:cs typeface="+mn-cs"/>
              </a:defRPr>
            </a:lvl8pPr>
            <a:lvl9pPr marL="4075298" algn="l" defTabSz="1018824" rtl="0" eaLnBrk="1" latinLnBrk="0" hangingPunct="1">
              <a:defRPr sz="2700" kern="1200">
                <a:solidFill>
                  <a:schemeClr val="dk1"/>
                </a:solidFill>
                <a:latin typeface="+mn-lt"/>
                <a:ea typeface="+mn-ea"/>
                <a:cs typeface="+mn-cs"/>
              </a:defRPr>
            </a:lvl9pPr>
          </a:lstStyle>
          <a:p>
            <a:pPr algn="ctr"/>
            <a:r>
              <a:rPr lang="en-US" sz="2600" dirty="0" smtClean="0"/>
              <a:t>-10.5%</a:t>
            </a:r>
            <a:endParaRPr lang="en-US" sz="26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76092"/>
                </a:solidFill>
              </a:rPr>
              <a:t>8</a:t>
            </a:r>
            <a:r>
              <a:rPr lang="en-US" baseline="30000" dirty="0" smtClean="0">
                <a:solidFill>
                  <a:srgbClr val="376092"/>
                </a:solidFill>
              </a:rPr>
              <a:t>th</a:t>
            </a:r>
            <a:r>
              <a:rPr lang="en-US" dirty="0" smtClean="0">
                <a:solidFill>
                  <a:srgbClr val="376092"/>
                </a:solidFill>
              </a:rPr>
              <a:t> Grade Text-Based Evidence</a:t>
            </a:r>
            <a:endParaRPr lang="en-US" dirty="0">
              <a:solidFill>
                <a:srgbClr val="376092"/>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59346521"/>
              </p:ext>
            </p:extLst>
          </p:nvPr>
        </p:nvGraphicFramePr>
        <p:xfrm>
          <a:off x="394330" y="3861673"/>
          <a:ext cx="9051925" cy="2895600"/>
        </p:xfrm>
        <a:graphic>
          <a:graphicData uri="http://schemas.openxmlformats.org/drawingml/2006/table">
            <a:tbl>
              <a:tblPr firstRow="1" bandRow="1">
                <a:tableStyleId>{616DA210-FB5B-4158-B5E0-FEB733F419BA}</a:tableStyleId>
              </a:tblPr>
              <a:tblGrid>
                <a:gridCol w="1810385">
                  <a:extLst>
                    <a:ext uri="{9D8B030D-6E8A-4147-A177-3AD203B41FA5}">
                      <a16:colId xmlns="" xmlns:a16="http://schemas.microsoft.com/office/drawing/2014/main" val="20000"/>
                    </a:ext>
                  </a:extLst>
                </a:gridCol>
                <a:gridCol w="1810385">
                  <a:extLst>
                    <a:ext uri="{9D8B030D-6E8A-4147-A177-3AD203B41FA5}">
                      <a16:colId xmlns="" xmlns:a16="http://schemas.microsoft.com/office/drawing/2014/main" val="20001"/>
                    </a:ext>
                  </a:extLst>
                </a:gridCol>
                <a:gridCol w="1810385">
                  <a:extLst>
                    <a:ext uri="{9D8B030D-6E8A-4147-A177-3AD203B41FA5}">
                      <a16:colId xmlns="" xmlns:a16="http://schemas.microsoft.com/office/drawing/2014/main" val="20002"/>
                    </a:ext>
                  </a:extLst>
                </a:gridCol>
                <a:gridCol w="1810385">
                  <a:extLst>
                    <a:ext uri="{9D8B030D-6E8A-4147-A177-3AD203B41FA5}">
                      <a16:colId xmlns="" xmlns:a16="http://schemas.microsoft.com/office/drawing/2014/main" val="20003"/>
                    </a:ext>
                  </a:extLst>
                </a:gridCol>
                <a:gridCol w="1810385">
                  <a:extLst>
                    <a:ext uri="{9D8B030D-6E8A-4147-A177-3AD203B41FA5}">
                      <a16:colId xmlns="" xmlns:a16="http://schemas.microsoft.com/office/drawing/2014/main" val="20004"/>
                    </a:ext>
                  </a:extLst>
                </a:gridCol>
              </a:tblGrid>
              <a:tr h="370840">
                <a:tc>
                  <a:txBody>
                    <a:bodyPr/>
                    <a:lstStyle/>
                    <a:p>
                      <a:r>
                        <a:rPr lang="en-US" dirty="0" smtClean="0"/>
                        <a:t>Score</a:t>
                      </a:r>
                    </a:p>
                  </a:txBody>
                  <a:tcPr/>
                </a:tc>
                <a:tc>
                  <a:txBody>
                    <a:bodyPr/>
                    <a:lstStyle/>
                    <a:p>
                      <a:pPr algn="ctr"/>
                      <a:r>
                        <a:rPr lang="en-US" dirty="0" smtClean="0"/>
                        <a:t>English 8 </a:t>
                      </a:r>
                    </a:p>
                    <a:p>
                      <a:pPr algn="ctr"/>
                      <a:r>
                        <a:rPr lang="en-US" dirty="0" smtClean="0"/>
                        <a:t>Citing</a:t>
                      </a:r>
                      <a:endParaRPr lang="en-US" dirty="0"/>
                    </a:p>
                  </a:txBody>
                  <a:tcPr/>
                </a:tc>
                <a:tc>
                  <a:txBody>
                    <a:bodyPr/>
                    <a:lstStyle/>
                    <a:p>
                      <a:pPr algn="ctr"/>
                      <a:r>
                        <a:rPr lang="en-US" dirty="0" smtClean="0"/>
                        <a:t>English 1 </a:t>
                      </a:r>
                    </a:p>
                    <a:p>
                      <a:pPr algn="ctr"/>
                      <a:r>
                        <a:rPr lang="en-US" dirty="0" smtClean="0"/>
                        <a:t>Citing</a:t>
                      </a:r>
                      <a:endParaRPr lang="en-US" dirty="0"/>
                    </a:p>
                  </a:txBody>
                  <a:tcPr/>
                </a:tc>
                <a:tc>
                  <a:txBody>
                    <a:bodyPr/>
                    <a:lstStyle/>
                    <a:p>
                      <a:pPr algn="ctr"/>
                      <a:r>
                        <a:rPr lang="en-US" dirty="0" smtClean="0"/>
                        <a:t>English 8 Commentary</a:t>
                      </a:r>
                      <a:endParaRPr lang="en-US" dirty="0"/>
                    </a:p>
                  </a:txBody>
                  <a:tcPr/>
                </a:tc>
                <a:tc>
                  <a:txBody>
                    <a:bodyPr/>
                    <a:lstStyle/>
                    <a:p>
                      <a:pPr algn="ctr"/>
                      <a:r>
                        <a:rPr lang="en-US" dirty="0" smtClean="0"/>
                        <a:t>English 1 Commentary</a:t>
                      </a:r>
                      <a:endParaRPr lang="en-US" dirty="0"/>
                    </a:p>
                  </a:txBody>
                  <a:tcPr/>
                </a:tc>
                <a:extLst>
                  <a:ext uri="{0D108BD9-81ED-4DB2-BD59-A6C34878D82A}">
                    <a16:rowId xmlns="" xmlns:a16="http://schemas.microsoft.com/office/drawing/2014/main" val="10000"/>
                  </a:ext>
                </a:extLst>
              </a:tr>
              <a:tr h="370840">
                <a:tc>
                  <a:txBody>
                    <a:bodyPr/>
                    <a:lstStyle/>
                    <a:p>
                      <a:r>
                        <a:rPr lang="en-US" dirty="0" smtClean="0"/>
                        <a:t>4-Above Standard</a:t>
                      </a:r>
                      <a:endParaRPr lang="en-US" dirty="0"/>
                    </a:p>
                  </a:txBody>
                  <a:tcPr/>
                </a:tc>
                <a:tc>
                  <a:txBody>
                    <a:bodyPr/>
                    <a:lstStyle/>
                    <a:p>
                      <a:pPr algn="ctr"/>
                      <a:r>
                        <a:rPr lang="en-US" dirty="0" smtClean="0"/>
                        <a:t>10%</a:t>
                      </a:r>
                      <a:endParaRPr lang="en-US" dirty="0"/>
                    </a:p>
                  </a:txBody>
                  <a:tcPr/>
                </a:tc>
                <a:tc>
                  <a:txBody>
                    <a:bodyPr/>
                    <a:lstStyle/>
                    <a:p>
                      <a:pPr algn="ctr"/>
                      <a:r>
                        <a:rPr lang="en-US" dirty="0" smtClean="0"/>
                        <a:t>25.5%</a:t>
                      </a:r>
                      <a:endParaRPr lang="en-US" dirty="0"/>
                    </a:p>
                  </a:txBody>
                  <a:tcPr/>
                </a:tc>
                <a:tc>
                  <a:txBody>
                    <a:bodyPr/>
                    <a:lstStyle/>
                    <a:p>
                      <a:pPr algn="ctr"/>
                      <a:r>
                        <a:rPr lang="en-US" dirty="0" smtClean="0"/>
                        <a:t>8%</a:t>
                      </a:r>
                      <a:endParaRPr lang="en-US" dirty="0"/>
                    </a:p>
                  </a:txBody>
                  <a:tcPr/>
                </a:tc>
                <a:tc>
                  <a:txBody>
                    <a:bodyPr/>
                    <a:lstStyle/>
                    <a:p>
                      <a:pPr algn="ctr"/>
                      <a:r>
                        <a:rPr lang="en-US" dirty="0" smtClean="0"/>
                        <a:t>17.25%</a:t>
                      </a:r>
                      <a:endParaRPr lang="en-US" dirty="0"/>
                    </a:p>
                  </a:txBody>
                  <a:tcPr/>
                </a:tc>
                <a:extLst>
                  <a:ext uri="{0D108BD9-81ED-4DB2-BD59-A6C34878D82A}">
                    <a16:rowId xmlns="" xmlns:a16="http://schemas.microsoft.com/office/drawing/2014/main" val="10001"/>
                  </a:ext>
                </a:extLst>
              </a:tr>
              <a:tr h="370840">
                <a:tc>
                  <a:txBody>
                    <a:bodyPr/>
                    <a:lstStyle/>
                    <a:p>
                      <a:r>
                        <a:rPr lang="en-US" dirty="0" smtClean="0"/>
                        <a:t>3-At Standard</a:t>
                      </a:r>
                      <a:endParaRPr lang="en-US" dirty="0"/>
                    </a:p>
                  </a:txBody>
                  <a:tcPr/>
                </a:tc>
                <a:tc>
                  <a:txBody>
                    <a:bodyPr/>
                    <a:lstStyle/>
                    <a:p>
                      <a:pPr algn="ctr"/>
                      <a:r>
                        <a:rPr lang="en-US" dirty="0" smtClean="0"/>
                        <a:t>27.5%</a:t>
                      </a:r>
                      <a:endParaRPr lang="en-US" dirty="0"/>
                    </a:p>
                  </a:txBody>
                  <a:tcPr/>
                </a:tc>
                <a:tc>
                  <a:txBody>
                    <a:bodyPr/>
                    <a:lstStyle/>
                    <a:p>
                      <a:pPr algn="ctr"/>
                      <a:r>
                        <a:rPr lang="en-US" dirty="0" smtClean="0"/>
                        <a:t>51.7%</a:t>
                      </a:r>
                      <a:endParaRPr lang="en-US" dirty="0"/>
                    </a:p>
                  </a:txBody>
                  <a:tcPr/>
                </a:tc>
                <a:tc>
                  <a:txBody>
                    <a:bodyPr/>
                    <a:lstStyle/>
                    <a:p>
                      <a:pPr algn="ctr"/>
                      <a:r>
                        <a:rPr lang="en-US" dirty="0" smtClean="0"/>
                        <a:t>17%</a:t>
                      </a:r>
                      <a:endParaRPr lang="en-US" dirty="0"/>
                    </a:p>
                  </a:txBody>
                  <a:tcPr/>
                </a:tc>
                <a:tc>
                  <a:txBody>
                    <a:bodyPr/>
                    <a:lstStyle/>
                    <a:p>
                      <a:pPr algn="ctr"/>
                      <a:r>
                        <a:rPr lang="en-US" dirty="0" smtClean="0"/>
                        <a:t>32%</a:t>
                      </a:r>
                      <a:endParaRPr lang="en-US" dirty="0"/>
                    </a:p>
                  </a:txBody>
                  <a:tcPr/>
                </a:tc>
                <a:extLst>
                  <a:ext uri="{0D108BD9-81ED-4DB2-BD59-A6C34878D82A}">
                    <a16:rowId xmlns="" xmlns:a16="http://schemas.microsoft.com/office/drawing/2014/main" val="10002"/>
                  </a:ext>
                </a:extLst>
              </a:tr>
              <a:tr h="370840">
                <a:tc>
                  <a:txBody>
                    <a:bodyPr/>
                    <a:lstStyle/>
                    <a:p>
                      <a:r>
                        <a:rPr lang="en-US" dirty="0" smtClean="0"/>
                        <a:t>2-Approaching</a:t>
                      </a:r>
                      <a:r>
                        <a:rPr lang="en-US" baseline="0" dirty="0" smtClean="0"/>
                        <a:t> Standard</a:t>
                      </a:r>
                      <a:endParaRPr lang="en-US" dirty="0"/>
                    </a:p>
                  </a:txBody>
                  <a:tcPr/>
                </a:tc>
                <a:tc>
                  <a:txBody>
                    <a:bodyPr/>
                    <a:lstStyle/>
                    <a:p>
                      <a:pPr algn="ctr"/>
                      <a:r>
                        <a:rPr lang="en-US" dirty="0" smtClean="0"/>
                        <a:t>48%</a:t>
                      </a:r>
                      <a:endParaRPr lang="en-US" dirty="0"/>
                    </a:p>
                  </a:txBody>
                  <a:tcPr/>
                </a:tc>
                <a:tc>
                  <a:txBody>
                    <a:bodyPr/>
                    <a:lstStyle/>
                    <a:p>
                      <a:pPr algn="ctr"/>
                      <a:r>
                        <a:rPr lang="en-US" dirty="0" smtClean="0"/>
                        <a:t>21.3%</a:t>
                      </a:r>
                      <a:endParaRPr lang="en-US" dirty="0"/>
                    </a:p>
                  </a:txBody>
                  <a:tcPr/>
                </a:tc>
                <a:tc>
                  <a:txBody>
                    <a:bodyPr/>
                    <a:lstStyle/>
                    <a:p>
                      <a:pPr algn="ctr"/>
                      <a:r>
                        <a:rPr lang="en-US" dirty="0" smtClean="0"/>
                        <a:t>51%</a:t>
                      </a:r>
                      <a:endParaRPr lang="en-US" dirty="0"/>
                    </a:p>
                  </a:txBody>
                  <a:tcPr/>
                </a:tc>
                <a:tc>
                  <a:txBody>
                    <a:bodyPr/>
                    <a:lstStyle/>
                    <a:p>
                      <a:pPr algn="ctr"/>
                      <a:r>
                        <a:rPr lang="en-US" dirty="0" smtClean="0"/>
                        <a:t>38.25%</a:t>
                      </a:r>
                      <a:endParaRPr lang="en-US" dirty="0"/>
                    </a:p>
                  </a:txBody>
                  <a:tcPr/>
                </a:tc>
                <a:extLst>
                  <a:ext uri="{0D108BD9-81ED-4DB2-BD59-A6C34878D82A}">
                    <a16:rowId xmlns="" xmlns:a16="http://schemas.microsoft.com/office/drawing/2014/main" val="10003"/>
                  </a:ext>
                </a:extLst>
              </a:tr>
              <a:tr h="370840">
                <a:tc>
                  <a:txBody>
                    <a:bodyPr/>
                    <a:lstStyle/>
                    <a:p>
                      <a:r>
                        <a:rPr lang="en-US" dirty="0" smtClean="0"/>
                        <a:t>1-Below</a:t>
                      </a:r>
                      <a:endParaRPr lang="en-US" dirty="0"/>
                    </a:p>
                  </a:txBody>
                  <a:tcPr/>
                </a:tc>
                <a:tc>
                  <a:txBody>
                    <a:bodyPr/>
                    <a:lstStyle/>
                    <a:p>
                      <a:pPr algn="ctr"/>
                      <a:r>
                        <a:rPr lang="en-US" dirty="0" smtClean="0"/>
                        <a:t>13.5%</a:t>
                      </a:r>
                      <a:endParaRPr lang="en-US" dirty="0"/>
                    </a:p>
                  </a:txBody>
                  <a:tcPr/>
                </a:tc>
                <a:tc>
                  <a:txBody>
                    <a:bodyPr/>
                    <a:lstStyle/>
                    <a:p>
                      <a:pPr algn="ctr"/>
                      <a:r>
                        <a:rPr lang="en-US" dirty="0" smtClean="0"/>
                        <a:t>1.5%</a:t>
                      </a:r>
                      <a:endParaRPr lang="en-US" dirty="0"/>
                    </a:p>
                  </a:txBody>
                  <a:tcPr/>
                </a:tc>
                <a:tc>
                  <a:txBody>
                    <a:bodyPr/>
                    <a:lstStyle/>
                    <a:p>
                      <a:pPr algn="ctr"/>
                      <a:r>
                        <a:rPr lang="en-US" dirty="0" smtClean="0"/>
                        <a:t>24%</a:t>
                      </a:r>
                      <a:endParaRPr lang="en-US" dirty="0"/>
                    </a:p>
                  </a:txBody>
                  <a:tcPr/>
                </a:tc>
                <a:tc>
                  <a:txBody>
                    <a:bodyPr/>
                    <a:lstStyle/>
                    <a:p>
                      <a:pPr algn="ctr"/>
                      <a:r>
                        <a:rPr lang="en-US" dirty="0" smtClean="0"/>
                        <a:t>12.5%</a:t>
                      </a:r>
                      <a:endParaRPr lang="en-US" dirty="0"/>
                    </a:p>
                  </a:txBody>
                  <a:tcPr/>
                </a:tc>
                <a:extLst>
                  <a:ext uri="{0D108BD9-81ED-4DB2-BD59-A6C34878D82A}">
                    <a16:rowId xmlns="" xmlns:a16="http://schemas.microsoft.com/office/drawing/2014/main" val="10004"/>
                  </a:ext>
                </a:extLst>
              </a:tr>
            </a:tbl>
          </a:graphicData>
        </a:graphic>
      </p:graphicFrame>
      <p:sp>
        <p:nvSpPr>
          <p:cNvPr id="5" name="Slide Number Placeholder 4"/>
          <p:cNvSpPr>
            <a:spLocks noGrp="1"/>
          </p:cNvSpPr>
          <p:nvPr>
            <p:ph type="sldNum" sz="quarter" idx="12"/>
          </p:nvPr>
        </p:nvSpPr>
        <p:spPr/>
        <p:txBody>
          <a:bodyPr/>
          <a:lstStyle/>
          <a:p>
            <a:fld id="{0A87EEC9-E961-4BBE-8C1B-4B072B37F491}" type="slidenum">
              <a:rPr lang="en-US" smtClean="0"/>
              <a:t>80</a:t>
            </a:fld>
            <a:endParaRPr lang="en-US"/>
          </a:p>
        </p:txBody>
      </p:sp>
      <p:sp>
        <p:nvSpPr>
          <p:cNvPr id="3" name="TextBox 2"/>
          <p:cNvSpPr txBox="1"/>
          <p:nvPr/>
        </p:nvSpPr>
        <p:spPr>
          <a:xfrm>
            <a:off x="685703" y="1027866"/>
            <a:ext cx="8686993" cy="2585323"/>
          </a:xfrm>
          <a:prstGeom prst="rect">
            <a:avLst/>
          </a:prstGeom>
          <a:noFill/>
        </p:spPr>
        <p:txBody>
          <a:bodyPr wrap="none" rtlCol="0">
            <a:spAutoFit/>
          </a:bodyPr>
          <a:lstStyle/>
          <a:p>
            <a:pPr marL="457200" indent="-45720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Pre-Assessment in October based on argumentative</a:t>
            </a:r>
          </a:p>
          <a:p>
            <a:pPr lvl="1"/>
            <a:r>
              <a:rPr lang="en-US" dirty="0" smtClean="0">
                <a:latin typeface="Tahoma" panose="020B0604030504040204" pitchFamily="34" charset="0"/>
                <a:ea typeface="Tahoma" panose="020B0604030504040204" pitchFamily="34" charset="0"/>
                <a:cs typeface="Tahoma" panose="020B0604030504040204" pitchFamily="34" charset="0"/>
              </a:rPr>
              <a:t>prompt</a:t>
            </a:r>
          </a:p>
          <a:p>
            <a:pPr marL="457200" indent="-45720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Strategies to Improve:</a:t>
            </a:r>
          </a:p>
          <a:p>
            <a:pPr marL="966612" lvl="1" indent="-45720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Writing prompts in </a:t>
            </a:r>
            <a:r>
              <a:rPr lang="en-US" dirty="0" err="1" smtClean="0">
                <a:latin typeface="Tahoma" panose="020B0604030504040204" pitchFamily="34" charset="0"/>
                <a:ea typeface="Tahoma" panose="020B0604030504040204" pitchFamily="34" charset="0"/>
                <a:cs typeface="Tahoma" panose="020B0604030504040204" pitchFamily="34" charset="0"/>
              </a:rPr>
              <a:t>SpringBoard</a:t>
            </a:r>
            <a:endParaRPr lang="en-US" dirty="0" smtClean="0">
              <a:latin typeface="Tahoma" panose="020B0604030504040204" pitchFamily="34" charset="0"/>
              <a:ea typeface="Tahoma" panose="020B0604030504040204" pitchFamily="34" charset="0"/>
              <a:cs typeface="Tahoma" panose="020B0604030504040204" pitchFamily="34" charset="0"/>
            </a:endParaRPr>
          </a:p>
          <a:p>
            <a:pPr marL="966612" lvl="1" indent="-45720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Selecting RELEVANT textual Evidence</a:t>
            </a:r>
          </a:p>
          <a:p>
            <a:pPr marL="457200" indent="-45720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Assessed again on Argumentative Essay</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76920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solidFill>
                  <a:prstClr val="black">
                    <a:tint val="75000"/>
                  </a:prstClr>
                </a:solidFill>
              </a:rPr>
              <a:pPr/>
              <a:t>81</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smtClean="0">
                <a:solidFill>
                  <a:srgbClr val="4F81BD"/>
                </a:solidFill>
              </a:rPr>
              <a:t>Student Discourse and Notetaking</a:t>
            </a:r>
            <a:endParaRPr lang="en-US" dirty="0">
              <a:solidFill>
                <a:srgbClr val="4F81BD"/>
              </a:solidFill>
            </a:endParaRPr>
          </a:p>
        </p:txBody>
      </p:sp>
      <p:pic>
        <p:nvPicPr>
          <p:cNvPr id="4" name="Picture 3" descr="IMG_2100 cop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10326" y="2956838"/>
            <a:ext cx="4547037" cy="2874432"/>
          </a:xfrm>
          <a:prstGeom prst="rect">
            <a:avLst/>
          </a:prstGeom>
        </p:spPr>
      </p:pic>
      <p:pic>
        <p:nvPicPr>
          <p:cNvPr id="5" name="Picture 4" descr="IMG_2101.jpg"/>
          <p:cNvPicPr>
            <a:picLocks noChangeAspect="1"/>
          </p:cNvPicPr>
          <p:nvPr/>
        </p:nvPicPr>
        <p:blipFill rotWithShape="1">
          <a:blip r:embed="rId3" cstate="print">
            <a:extLst>
              <a:ext uri="{28A0092B-C50C-407E-A947-70E740481C1C}">
                <a14:useLocalDpi xmlns:a14="http://schemas.microsoft.com/office/drawing/2010/main" val="0"/>
              </a:ext>
            </a:extLst>
          </a:blip>
          <a:srcRect l="42437" t="21708"/>
          <a:stretch/>
        </p:blipFill>
        <p:spPr>
          <a:xfrm>
            <a:off x="3187708" y="3138525"/>
            <a:ext cx="3434637" cy="3503648"/>
          </a:xfrm>
          <a:prstGeom prst="rect">
            <a:avLst/>
          </a:prstGeom>
        </p:spPr>
      </p:pic>
      <p:sp>
        <p:nvSpPr>
          <p:cNvPr id="8" name="Rectangular Callout 7"/>
          <p:cNvSpPr/>
          <p:nvPr/>
        </p:nvSpPr>
        <p:spPr>
          <a:xfrm>
            <a:off x="3086099" y="1032933"/>
            <a:ext cx="3382433" cy="2269067"/>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Costa’s Levels, Cornell Notes &amp; Marking the Text to prepare for Socratic Seminar</a:t>
            </a:r>
          </a:p>
        </p:txBody>
      </p:sp>
      <p:pic>
        <p:nvPicPr>
          <p:cNvPr id="6" name="Picture 5" descr="20160223_09383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667" y="3503656"/>
            <a:ext cx="4131733" cy="3100344"/>
          </a:xfrm>
          <a:prstGeom prst="rect">
            <a:avLst/>
          </a:prstGeom>
        </p:spPr>
      </p:pic>
    </p:spTree>
    <p:extLst>
      <p:ext uri="{BB962C8B-B14F-4D97-AF65-F5344CB8AC3E}">
        <p14:creationId xmlns:p14="http://schemas.microsoft.com/office/powerpoint/2010/main" val="33026161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solidFill>
                  <a:prstClr val="black">
                    <a:tint val="75000"/>
                  </a:prstClr>
                </a:solidFill>
              </a:rPr>
              <a:pPr/>
              <a:t>82</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smtClean="0">
                <a:solidFill>
                  <a:srgbClr val="376092"/>
                </a:solidFill>
              </a:rPr>
              <a:t>Implications for SBA</a:t>
            </a:r>
            <a:endParaRPr lang="en-US" dirty="0">
              <a:solidFill>
                <a:srgbClr val="376092"/>
              </a:solidFill>
            </a:endParaRPr>
          </a:p>
        </p:txBody>
      </p:sp>
      <p:pic>
        <p:nvPicPr>
          <p:cNvPr id="4"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5600" y="4000500"/>
            <a:ext cx="5943600" cy="27432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onut 4"/>
          <p:cNvSpPr/>
          <p:nvPr/>
        </p:nvSpPr>
        <p:spPr>
          <a:xfrm flipV="1">
            <a:off x="2048933" y="5664191"/>
            <a:ext cx="402168" cy="508003"/>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7" name="Donut 6"/>
          <p:cNvSpPr/>
          <p:nvPr/>
        </p:nvSpPr>
        <p:spPr>
          <a:xfrm flipV="1">
            <a:off x="2722033" y="5672657"/>
            <a:ext cx="402168" cy="508003"/>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8" name="Donut 7"/>
          <p:cNvSpPr/>
          <p:nvPr/>
        </p:nvSpPr>
        <p:spPr>
          <a:xfrm flipV="1">
            <a:off x="4068233" y="5664191"/>
            <a:ext cx="402168" cy="508003"/>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9" name="TextBox 8"/>
          <p:cNvSpPr txBox="1"/>
          <p:nvPr/>
        </p:nvSpPr>
        <p:spPr>
          <a:xfrm>
            <a:off x="1130300" y="965200"/>
            <a:ext cx="8216900" cy="2308324"/>
          </a:xfrm>
          <a:prstGeom prst="rect">
            <a:avLst/>
          </a:prstGeom>
          <a:noFill/>
        </p:spPr>
        <p:txBody>
          <a:bodyPr wrap="square" rtlCol="0">
            <a:spAutoFit/>
          </a:bodyPr>
          <a:lstStyle/>
          <a:p>
            <a:pPr marL="457200" indent="-457200">
              <a:buFont typeface="Wingdings" panose="05000000000000000000" pitchFamily="2" charset="2"/>
              <a:buChar char="§"/>
            </a:pPr>
            <a:r>
              <a:rPr lang="en-US" sz="2400" dirty="0" smtClean="0">
                <a:latin typeface="Tahoma" panose="020B0604030504040204" pitchFamily="34" charset="0"/>
                <a:ea typeface="Tahoma" panose="020B0604030504040204" pitchFamily="34" charset="0"/>
                <a:cs typeface="Tahoma" panose="020B0604030504040204" pitchFamily="34" charset="0"/>
              </a:rPr>
              <a:t>Collaborative work around citing text-based evidence will support Reading Claims and Writing Claims</a:t>
            </a:r>
          </a:p>
          <a:p>
            <a:pPr marL="457200" indent="-457200">
              <a:buFont typeface="Wingdings" panose="05000000000000000000" pitchFamily="2" charset="2"/>
              <a:buChar char="§"/>
            </a:pPr>
            <a:r>
              <a:rPr lang="en-US" sz="2400" dirty="0" smtClean="0">
                <a:latin typeface="Tahoma" panose="020B0604030504040204" pitchFamily="34" charset="0"/>
                <a:ea typeface="Tahoma" panose="020B0604030504040204" pitchFamily="34" charset="0"/>
                <a:cs typeface="Tahoma" panose="020B0604030504040204" pitchFamily="34" charset="0"/>
              </a:rPr>
              <a:t>Interim assessment will be given during the first half of March </a:t>
            </a:r>
          </a:p>
          <a:p>
            <a:pPr marL="457200" indent="-457200">
              <a:buFont typeface="Wingdings" panose="05000000000000000000" pitchFamily="2" charset="2"/>
              <a:buChar char="§"/>
            </a:pPr>
            <a:r>
              <a:rPr lang="en-US" sz="2400" dirty="0" smtClean="0">
                <a:latin typeface="Tahoma" panose="020B0604030504040204" pitchFamily="34" charset="0"/>
                <a:ea typeface="Tahoma" panose="020B0604030504040204" pitchFamily="34" charset="0"/>
                <a:cs typeface="Tahoma" panose="020B0604030504040204" pitchFamily="34" charset="0"/>
              </a:rPr>
              <a:t>Battle of Bestsellers and focused book talks</a:t>
            </a:r>
          </a:p>
          <a:p>
            <a:pPr marL="457200" indent="-457200">
              <a:buFont typeface="Wingdings" panose="05000000000000000000" pitchFamily="2" charset="2"/>
              <a:buChar char="§"/>
            </a:pPr>
            <a:r>
              <a:rPr lang="en-US" sz="2400" dirty="0" err="1" smtClean="0">
                <a:latin typeface="Tahoma" panose="020B0604030504040204" pitchFamily="34" charset="0"/>
                <a:ea typeface="Tahoma" panose="020B0604030504040204" pitchFamily="34" charset="0"/>
                <a:cs typeface="Tahoma" panose="020B0604030504040204" pitchFamily="34" charset="0"/>
              </a:rPr>
              <a:t>SpringBoard</a:t>
            </a:r>
            <a:r>
              <a:rPr lang="en-US" sz="2400" dirty="0" smtClean="0">
                <a:latin typeface="Tahoma" panose="020B0604030504040204" pitchFamily="34" charset="0"/>
                <a:ea typeface="Tahoma" panose="020B0604030504040204" pitchFamily="34" charset="0"/>
                <a:cs typeface="Tahoma" panose="020B0604030504040204" pitchFamily="34" charset="0"/>
              </a:rPr>
              <a:t>, current-events, and independent reading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56391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83</a:t>
            </a:fld>
            <a:endParaRPr lang="en-US" dirty="0"/>
          </a:p>
        </p:txBody>
      </p:sp>
      <p:sp>
        <p:nvSpPr>
          <p:cNvPr id="3" name="Title 2"/>
          <p:cNvSpPr>
            <a:spLocks noGrp="1"/>
          </p:cNvSpPr>
          <p:nvPr>
            <p:ph type="title"/>
          </p:nvPr>
        </p:nvSpPr>
        <p:spPr/>
        <p:txBody>
          <a:bodyPr/>
          <a:lstStyle/>
          <a:p>
            <a:r>
              <a:rPr lang="en-US" dirty="0" smtClean="0">
                <a:solidFill>
                  <a:srgbClr val="376092"/>
                </a:solidFill>
              </a:rPr>
              <a:t>Key Performance Outcomes for Math</a:t>
            </a:r>
            <a:endParaRPr lang="en-US" dirty="0">
              <a:solidFill>
                <a:srgbClr val="376092"/>
              </a:solidFill>
            </a:endParaRPr>
          </a:p>
        </p:txBody>
      </p:sp>
      <p:sp>
        <p:nvSpPr>
          <p:cNvPr id="7" name="Rectangle 6"/>
          <p:cNvSpPr/>
          <p:nvPr/>
        </p:nvSpPr>
        <p:spPr>
          <a:xfrm>
            <a:off x="736600" y="1539439"/>
            <a:ext cx="8890000" cy="1338828"/>
          </a:xfrm>
          <a:prstGeom prst="rect">
            <a:avLst/>
          </a:prstGeom>
        </p:spPr>
        <p:txBody>
          <a:bodyPr wrap="square">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The </a:t>
            </a:r>
            <a:r>
              <a:rPr lang="en-US" dirty="0">
                <a:latin typeface="Tahoma" panose="020B0604030504040204" pitchFamily="34" charset="0"/>
                <a:ea typeface="Tahoma" panose="020B0604030504040204" pitchFamily="34" charset="0"/>
                <a:cs typeface="Tahoma" panose="020B0604030504040204" pitchFamily="34" charset="0"/>
              </a:rPr>
              <a:t>target for the 2015-2016 school year is 100% of students meeting standard on the Smarter Balanced Assessment (SBA) in Mathematics. </a:t>
            </a:r>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731613572"/>
              </p:ext>
            </p:extLst>
          </p:nvPr>
        </p:nvGraphicFramePr>
        <p:xfrm>
          <a:off x="0" y="3319463"/>
          <a:ext cx="10058400" cy="2908300"/>
        </p:xfrm>
        <a:graphic>
          <a:graphicData uri="http://schemas.openxmlformats.org/presentationml/2006/ole">
            <mc:AlternateContent xmlns:mc="http://schemas.openxmlformats.org/markup-compatibility/2006">
              <mc:Choice xmlns:v="urn:schemas-microsoft-com:vml" Requires="v">
                <p:oleObj spid="_x0000_s2268" name="Document" r:id="rId5" imgW="9339702" imgH="1782484" progId="Word.Document.12">
                  <p:embed/>
                </p:oleObj>
              </mc:Choice>
              <mc:Fallback>
                <p:oleObj name="Document" r:id="rId5" imgW="9339702" imgH="1782484" progId="Word.Document.12">
                  <p:embed/>
                  <p:pic>
                    <p:nvPicPr>
                      <p:cNvPr id="0" name=""/>
                      <p:cNvPicPr/>
                      <p:nvPr/>
                    </p:nvPicPr>
                    <p:blipFill>
                      <a:blip r:embed="rId6"/>
                      <a:stretch>
                        <a:fillRect/>
                      </a:stretch>
                    </p:blipFill>
                    <p:spPr>
                      <a:xfrm>
                        <a:off x="0" y="3319463"/>
                        <a:ext cx="10058400" cy="2908300"/>
                      </a:xfrm>
                      <a:prstGeom prst="rect">
                        <a:avLst/>
                      </a:prstGeom>
                    </p:spPr>
                  </p:pic>
                </p:oleObj>
              </mc:Fallback>
            </mc:AlternateContent>
          </a:graphicData>
        </a:graphic>
      </p:graphicFrame>
      <p:sp>
        <p:nvSpPr>
          <p:cNvPr id="6" name="Rectangular Callout 5"/>
          <p:cNvSpPr/>
          <p:nvPr/>
        </p:nvSpPr>
        <p:spPr>
          <a:xfrm>
            <a:off x="304800" y="3187700"/>
            <a:ext cx="838200" cy="549148"/>
          </a:xfrm>
          <a:prstGeom prst="wedgeRectCallout">
            <a:avLst>
              <a:gd name="adj1" fmla="val -3922"/>
              <a:gd name="adj2" fmla="val 66145"/>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36.3 %</a:t>
            </a:r>
            <a:endParaRPr lang="en-US" sz="1800" b="1" dirty="0">
              <a:solidFill>
                <a:schemeClr val="tx1"/>
              </a:solidFill>
            </a:endParaRPr>
          </a:p>
        </p:txBody>
      </p:sp>
      <p:sp>
        <p:nvSpPr>
          <p:cNvPr id="9" name="Rectangular Callout 8"/>
          <p:cNvSpPr/>
          <p:nvPr/>
        </p:nvSpPr>
        <p:spPr>
          <a:xfrm>
            <a:off x="3721100" y="3187700"/>
            <a:ext cx="838200" cy="549148"/>
          </a:xfrm>
          <a:prstGeom prst="wedgeRectCallout">
            <a:avLst>
              <a:gd name="adj1" fmla="val -3922"/>
              <a:gd name="adj2" fmla="val 66145"/>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39.5 %</a:t>
            </a:r>
            <a:endParaRPr lang="en-US" sz="1800" b="1" dirty="0">
              <a:solidFill>
                <a:schemeClr val="tx1"/>
              </a:solidFill>
            </a:endParaRPr>
          </a:p>
        </p:txBody>
      </p:sp>
      <p:sp>
        <p:nvSpPr>
          <p:cNvPr id="10" name="Rectangular Callout 9"/>
          <p:cNvSpPr/>
          <p:nvPr/>
        </p:nvSpPr>
        <p:spPr>
          <a:xfrm>
            <a:off x="7061200" y="3187700"/>
            <a:ext cx="838200" cy="549148"/>
          </a:xfrm>
          <a:prstGeom prst="wedgeRectCallout">
            <a:avLst>
              <a:gd name="adj1" fmla="val -3922"/>
              <a:gd name="adj2" fmla="val 66145"/>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39.8 %</a:t>
            </a:r>
            <a:endParaRPr lang="en-US" sz="1800" b="1" dirty="0">
              <a:solidFill>
                <a:schemeClr val="tx1"/>
              </a:solidFill>
            </a:endParaRPr>
          </a:p>
        </p:txBody>
      </p:sp>
    </p:spTree>
    <p:extLst>
      <p:ext uri="{BB962C8B-B14F-4D97-AF65-F5344CB8AC3E}">
        <p14:creationId xmlns:p14="http://schemas.microsoft.com/office/powerpoint/2010/main" val="12335909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76092"/>
                </a:solidFill>
              </a:rPr>
              <a:t>6th Grade MATH  </a:t>
            </a:r>
            <a:endParaRPr lang="en-US" dirty="0">
              <a:solidFill>
                <a:srgbClr val="376092"/>
              </a:solidFill>
            </a:endParaRPr>
          </a:p>
        </p:txBody>
      </p:sp>
      <p:sp>
        <p:nvSpPr>
          <p:cNvPr id="4" name="Footer Placeholder 3"/>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7" name="Slide Number Placeholder 6"/>
          <p:cNvSpPr>
            <a:spLocks noGrp="1"/>
          </p:cNvSpPr>
          <p:nvPr>
            <p:ph type="sldNum" sz="quarter" idx="4"/>
          </p:nvPr>
        </p:nvSpPr>
        <p:spPr/>
        <p:txBody>
          <a:bodyPr/>
          <a:lstStyle/>
          <a:p>
            <a:fld id="{31B80E4D-C55C-41DD-A67A-E2F4D6F272D4}" type="slidenum">
              <a:rPr lang="en-US" smtClean="0"/>
              <a:pPr/>
              <a:t>84</a:t>
            </a:fld>
            <a:endParaRPr lang="en-US" dirty="0"/>
          </a:p>
        </p:txBody>
      </p:sp>
      <p:pic>
        <p:nvPicPr>
          <p:cNvPr id="5" name="Picture 4"/>
          <p:cNvPicPr>
            <a:picLocks noChangeAspect="1" noChangeArrowheads="1"/>
          </p:cNvPicPr>
          <p:nvPr>
            <p:extLst>
              <p:ext uri="{D42A27DB-BD31-4B8C-83A1-F6EECF244321}">
                <p14:modId xmlns:p14="http://schemas.microsoft.com/office/powerpoint/2010/main" val="2779025224"/>
              </p:ext>
            </p:extLst>
          </p:nvPr>
        </p:nvPicPr>
        <p:blipFill>
          <a:blip r:embed="rId3"/>
          <a:srcRect/>
          <a:stretch>
            <a:fillRect/>
          </a:stretch>
        </p:blipFill>
        <p:spPr bwMode="auto">
          <a:xfrm>
            <a:off x="330200" y="908050"/>
            <a:ext cx="4632325"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extLst>
              <p:ext uri="{D42A27DB-BD31-4B8C-83A1-F6EECF244321}">
                <p14:modId xmlns:p14="http://schemas.microsoft.com/office/powerpoint/2010/main" val="555877048"/>
              </p:ext>
            </p:extLst>
          </p:nvPr>
        </p:nvPicPr>
        <p:blipFill>
          <a:blip r:embed="rId4"/>
          <a:srcRect/>
          <a:stretch>
            <a:fillRect/>
          </a:stretch>
        </p:blipFill>
        <p:spPr bwMode="auto">
          <a:xfrm>
            <a:off x="5084763" y="893763"/>
            <a:ext cx="4654550" cy="276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extLst>
              <p:ext uri="{D42A27DB-BD31-4B8C-83A1-F6EECF244321}">
                <p14:modId xmlns:p14="http://schemas.microsoft.com/office/powerpoint/2010/main" val="2622817709"/>
              </p:ext>
            </p:extLst>
          </p:nvPr>
        </p:nvPicPr>
        <p:blipFill>
          <a:blip r:embed="rId5"/>
          <a:srcRect/>
          <a:stretch>
            <a:fillRect/>
          </a:stretch>
        </p:blipFill>
        <p:spPr bwMode="auto">
          <a:xfrm>
            <a:off x="323850" y="3905250"/>
            <a:ext cx="4643438"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extLst>
              <p:ext uri="{D42A27DB-BD31-4B8C-83A1-F6EECF244321}">
                <p14:modId xmlns:p14="http://schemas.microsoft.com/office/powerpoint/2010/main" val="2497859107"/>
              </p:ext>
            </p:extLst>
          </p:nvPr>
        </p:nvPicPr>
        <p:blipFill>
          <a:blip r:embed="rId6"/>
          <a:srcRect/>
          <a:stretch>
            <a:fillRect/>
          </a:stretch>
        </p:blipFill>
        <p:spPr bwMode="auto">
          <a:xfrm>
            <a:off x="5089525" y="3896787"/>
            <a:ext cx="4643438"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onut 9"/>
          <p:cNvSpPr/>
          <p:nvPr/>
        </p:nvSpPr>
        <p:spPr>
          <a:xfrm>
            <a:off x="8779933" y="2057401"/>
            <a:ext cx="821266" cy="330200"/>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1" name="5-Point Star 10"/>
          <p:cNvSpPr/>
          <p:nvPr/>
        </p:nvSpPr>
        <p:spPr>
          <a:xfrm>
            <a:off x="3949532" y="2731205"/>
            <a:ext cx="457181" cy="270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76092"/>
                </a:solidFill>
              </a:rPr>
              <a:t>7th Grade MATH </a:t>
            </a:r>
            <a:endParaRPr lang="en-US" dirty="0">
              <a:solidFill>
                <a:srgbClr val="376092"/>
              </a:solidFill>
            </a:endParaRPr>
          </a:p>
        </p:txBody>
      </p:sp>
      <p:sp>
        <p:nvSpPr>
          <p:cNvPr id="4" name="Footer Placeholder 3"/>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7" name="Slide Number Placeholder 6"/>
          <p:cNvSpPr>
            <a:spLocks noGrp="1"/>
          </p:cNvSpPr>
          <p:nvPr>
            <p:ph type="sldNum" sz="quarter" idx="4"/>
          </p:nvPr>
        </p:nvSpPr>
        <p:spPr/>
        <p:txBody>
          <a:bodyPr/>
          <a:lstStyle/>
          <a:p>
            <a:fld id="{31B80E4D-C55C-41DD-A67A-E2F4D6F272D4}" type="slidenum">
              <a:rPr lang="en-US" smtClean="0"/>
              <a:pPr/>
              <a:t>85</a:t>
            </a:fld>
            <a:endParaRPr lang="en-US" dirty="0"/>
          </a:p>
        </p:txBody>
      </p:sp>
      <p:pic>
        <p:nvPicPr>
          <p:cNvPr id="5" name="Picture 4"/>
          <p:cNvPicPr>
            <a:picLocks noChangeAspect="1" noChangeArrowheads="1"/>
          </p:cNvPicPr>
          <p:nvPr>
            <p:extLst>
              <p:ext uri="{D42A27DB-BD31-4B8C-83A1-F6EECF244321}">
                <p14:modId xmlns:p14="http://schemas.microsoft.com/office/powerpoint/2010/main" val="375476181"/>
              </p:ext>
            </p:extLst>
          </p:nvPr>
        </p:nvPicPr>
        <p:blipFill>
          <a:blip r:embed="rId2"/>
          <a:srcRect/>
          <a:stretch>
            <a:fillRect/>
          </a:stretch>
        </p:blipFill>
        <p:spPr bwMode="auto">
          <a:xfrm>
            <a:off x="330200" y="903288"/>
            <a:ext cx="4632325" cy="273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extLst>
              <p:ext uri="{D42A27DB-BD31-4B8C-83A1-F6EECF244321}">
                <p14:modId xmlns:p14="http://schemas.microsoft.com/office/powerpoint/2010/main" val="3039239452"/>
              </p:ext>
            </p:extLst>
          </p:nvPr>
        </p:nvPicPr>
        <p:blipFill>
          <a:blip r:embed="rId3"/>
          <a:srcRect/>
          <a:stretch>
            <a:fillRect/>
          </a:stretch>
        </p:blipFill>
        <p:spPr bwMode="auto">
          <a:xfrm>
            <a:off x="5073650" y="893763"/>
            <a:ext cx="4646613"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extLst>
              <p:ext uri="{D42A27DB-BD31-4B8C-83A1-F6EECF244321}">
                <p14:modId xmlns:p14="http://schemas.microsoft.com/office/powerpoint/2010/main" val="3918316232"/>
              </p:ext>
            </p:extLst>
          </p:nvPr>
        </p:nvPicPr>
        <p:blipFill>
          <a:blip r:embed="rId4"/>
          <a:srcRect/>
          <a:stretch>
            <a:fillRect/>
          </a:stretch>
        </p:blipFill>
        <p:spPr bwMode="auto">
          <a:xfrm>
            <a:off x="323850" y="3892550"/>
            <a:ext cx="4643438"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extLst>
              <p:ext uri="{D42A27DB-BD31-4B8C-83A1-F6EECF244321}">
                <p14:modId xmlns:p14="http://schemas.microsoft.com/office/powerpoint/2010/main" val="734390948"/>
              </p:ext>
            </p:extLst>
          </p:nvPr>
        </p:nvPicPr>
        <p:blipFill>
          <a:blip r:embed="rId5"/>
          <a:srcRect/>
          <a:stretch>
            <a:fillRect/>
          </a:stretch>
        </p:blipFill>
        <p:spPr bwMode="auto">
          <a:xfrm>
            <a:off x="5089525" y="3892550"/>
            <a:ext cx="4643438"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nut 8"/>
          <p:cNvSpPr/>
          <p:nvPr/>
        </p:nvSpPr>
        <p:spPr>
          <a:xfrm>
            <a:off x="8779933" y="2057401"/>
            <a:ext cx="821266" cy="330200"/>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76092"/>
                </a:solidFill>
              </a:rPr>
              <a:t>8th Grade MATH </a:t>
            </a:r>
            <a:endParaRPr lang="en-US" dirty="0">
              <a:solidFill>
                <a:srgbClr val="376092"/>
              </a:solidFill>
            </a:endParaRPr>
          </a:p>
        </p:txBody>
      </p:sp>
      <p:sp>
        <p:nvSpPr>
          <p:cNvPr id="4" name="Footer Placeholder 3"/>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7" name="Slide Number Placeholder 6"/>
          <p:cNvSpPr>
            <a:spLocks noGrp="1"/>
          </p:cNvSpPr>
          <p:nvPr>
            <p:ph type="sldNum" sz="quarter" idx="4"/>
          </p:nvPr>
        </p:nvSpPr>
        <p:spPr/>
        <p:txBody>
          <a:bodyPr/>
          <a:lstStyle/>
          <a:p>
            <a:fld id="{31B80E4D-C55C-41DD-A67A-E2F4D6F272D4}" type="slidenum">
              <a:rPr lang="en-US" smtClean="0"/>
              <a:pPr/>
              <a:t>86</a:t>
            </a:fld>
            <a:endParaRPr lang="en-US" dirty="0"/>
          </a:p>
        </p:txBody>
      </p:sp>
      <p:pic>
        <p:nvPicPr>
          <p:cNvPr id="5" name="Picture 4"/>
          <p:cNvPicPr>
            <a:picLocks noChangeAspect="1" noChangeArrowheads="1"/>
          </p:cNvPicPr>
          <p:nvPr>
            <p:extLst>
              <p:ext uri="{D42A27DB-BD31-4B8C-83A1-F6EECF244321}">
                <p14:modId xmlns:p14="http://schemas.microsoft.com/office/powerpoint/2010/main" val="1680844818"/>
              </p:ext>
            </p:extLst>
          </p:nvPr>
        </p:nvPicPr>
        <p:blipFill>
          <a:blip r:embed="rId2"/>
          <a:srcRect/>
          <a:stretch>
            <a:fillRect/>
          </a:stretch>
        </p:blipFill>
        <p:spPr bwMode="auto">
          <a:xfrm>
            <a:off x="333375" y="903288"/>
            <a:ext cx="4624388"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extLst>
              <p:ext uri="{D42A27DB-BD31-4B8C-83A1-F6EECF244321}">
                <p14:modId xmlns:p14="http://schemas.microsoft.com/office/powerpoint/2010/main" val="4190541108"/>
              </p:ext>
            </p:extLst>
          </p:nvPr>
        </p:nvPicPr>
        <p:blipFill>
          <a:blip r:embed="rId3"/>
          <a:srcRect/>
          <a:stretch>
            <a:fillRect/>
          </a:stretch>
        </p:blipFill>
        <p:spPr bwMode="auto">
          <a:xfrm>
            <a:off x="5080000" y="893763"/>
            <a:ext cx="4646613"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extLst>
              <p:ext uri="{D42A27DB-BD31-4B8C-83A1-F6EECF244321}">
                <p14:modId xmlns:p14="http://schemas.microsoft.com/office/powerpoint/2010/main" val="787158443"/>
              </p:ext>
            </p:extLst>
          </p:nvPr>
        </p:nvPicPr>
        <p:blipFill>
          <a:blip r:embed="rId4"/>
          <a:srcRect/>
          <a:stretch>
            <a:fillRect/>
          </a:stretch>
        </p:blipFill>
        <p:spPr bwMode="auto">
          <a:xfrm>
            <a:off x="323850" y="3892550"/>
            <a:ext cx="4643438"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extLst>
              <p:ext uri="{D42A27DB-BD31-4B8C-83A1-F6EECF244321}">
                <p14:modId xmlns:p14="http://schemas.microsoft.com/office/powerpoint/2010/main" val="380770209"/>
              </p:ext>
            </p:extLst>
          </p:nvPr>
        </p:nvPicPr>
        <p:blipFill>
          <a:blip r:embed="rId5"/>
          <a:srcRect/>
          <a:stretch>
            <a:fillRect/>
          </a:stretch>
        </p:blipFill>
        <p:spPr bwMode="auto">
          <a:xfrm>
            <a:off x="5089525" y="3892550"/>
            <a:ext cx="4643438"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nut 8"/>
          <p:cNvSpPr/>
          <p:nvPr/>
        </p:nvSpPr>
        <p:spPr>
          <a:xfrm>
            <a:off x="8157632" y="1841500"/>
            <a:ext cx="1456268" cy="647700"/>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10" name="5-Point Star 9"/>
          <p:cNvSpPr/>
          <p:nvPr/>
        </p:nvSpPr>
        <p:spPr>
          <a:xfrm>
            <a:off x="8877132" y="5626805"/>
            <a:ext cx="457181" cy="270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76092"/>
                </a:solidFill>
              </a:rPr>
              <a:t>MATH Gender All Grades</a:t>
            </a:r>
            <a:endParaRPr lang="en-US" dirty="0">
              <a:solidFill>
                <a:srgbClr val="376092"/>
              </a:solidFill>
            </a:endParaRPr>
          </a:p>
        </p:txBody>
      </p:sp>
      <p:sp>
        <p:nvSpPr>
          <p:cNvPr id="4" name="Footer Placeholder 3"/>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7" name="Slide Number Placeholder 6"/>
          <p:cNvSpPr>
            <a:spLocks noGrp="1"/>
          </p:cNvSpPr>
          <p:nvPr>
            <p:ph type="sldNum" sz="quarter" idx="4"/>
          </p:nvPr>
        </p:nvSpPr>
        <p:spPr/>
        <p:txBody>
          <a:bodyPr/>
          <a:lstStyle/>
          <a:p>
            <a:fld id="{31B80E4D-C55C-41DD-A67A-E2F4D6F272D4}" type="slidenum">
              <a:rPr lang="en-US" smtClean="0"/>
              <a:pPr/>
              <a:t>87</a:t>
            </a:fld>
            <a:endParaRPr lang="en-US" dirty="0"/>
          </a:p>
        </p:txBody>
      </p:sp>
      <p:pic>
        <p:nvPicPr>
          <p:cNvPr id="3" name="Picture 2"/>
          <p:cNvPicPr>
            <a:picLocks noChangeAspect="1" noChangeArrowheads="1"/>
          </p:cNvPicPr>
          <p:nvPr>
            <p:extLst>
              <p:ext uri="{D42A27DB-BD31-4B8C-83A1-F6EECF244321}">
                <p14:modId xmlns:p14="http://schemas.microsoft.com/office/powerpoint/2010/main" val="134628174"/>
              </p:ext>
            </p:extLst>
          </p:nvPr>
        </p:nvPicPr>
        <p:blipFill>
          <a:blip r:embed="rId3"/>
          <a:srcRect/>
          <a:stretch>
            <a:fillRect/>
          </a:stretch>
        </p:blipFill>
        <p:spPr bwMode="auto">
          <a:xfrm>
            <a:off x="323850" y="898525"/>
            <a:ext cx="4643438" cy="2768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extLst>
              <p:ext uri="{D42A27DB-BD31-4B8C-83A1-F6EECF244321}">
                <p14:modId xmlns:p14="http://schemas.microsoft.com/office/powerpoint/2010/main" val="3489205616"/>
              </p:ext>
            </p:extLst>
          </p:nvPr>
        </p:nvPicPr>
        <p:blipFill>
          <a:blip r:embed="rId4"/>
          <a:srcRect/>
          <a:stretch>
            <a:fillRect/>
          </a:stretch>
        </p:blipFill>
        <p:spPr bwMode="auto">
          <a:xfrm>
            <a:off x="4984750" y="898525"/>
            <a:ext cx="4643438" cy="276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extLst>
              <p:ext uri="{D42A27DB-BD31-4B8C-83A1-F6EECF244321}">
                <p14:modId xmlns:p14="http://schemas.microsoft.com/office/powerpoint/2010/main" val="984485116"/>
              </p:ext>
            </p:extLst>
          </p:nvPr>
        </p:nvPicPr>
        <p:blipFill>
          <a:blip r:embed="rId5"/>
          <a:srcRect/>
          <a:stretch>
            <a:fillRect/>
          </a:stretch>
        </p:blipFill>
        <p:spPr bwMode="auto">
          <a:xfrm>
            <a:off x="336550" y="3705225"/>
            <a:ext cx="4643438" cy="276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88</a:t>
            </a:fld>
            <a:endParaRPr lang="en-US" dirty="0"/>
          </a:p>
        </p:txBody>
      </p:sp>
      <p:sp>
        <p:nvSpPr>
          <p:cNvPr id="3" name="Title 2"/>
          <p:cNvSpPr>
            <a:spLocks noGrp="1"/>
          </p:cNvSpPr>
          <p:nvPr>
            <p:ph type="title"/>
          </p:nvPr>
        </p:nvSpPr>
        <p:spPr/>
        <p:txBody>
          <a:bodyPr/>
          <a:lstStyle/>
          <a:p>
            <a:r>
              <a:rPr lang="en-US" dirty="0" smtClean="0">
                <a:solidFill>
                  <a:srgbClr val="376092"/>
                </a:solidFill>
              </a:rPr>
              <a:t>Math Action Items</a:t>
            </a:r>
            <a:endParaRPr lang="en-US" dirty="0">
              <a:solidFill>
                <a:srgbClr val="376092"/>
              </a:solidFill>
            </a:endParaRPr>
          </a:p>
        </p:txBody>
      </p:sp>
      <p:sp>
        <p:nvSpPr>
          <p:cNvPr id="5" name="TextBox 4"/>
          <p:cNvSpPr txBox="1"/>
          <p:nvPr/>
        </p:nvSpPr>
        <p:spPr>
          <a:xfrm>
            <a:off x="711200" y="1155700"/>
            <a:ext cx="8572500" cy="2550699"/>
          </a:xfrm>
          <a:prstGeom prst="rect">
            <a:avLst/>
          </a:prstGeom>
          <a:noFill/>
        </p:spPr>
        <p:txBody>
          <a:bodyPr wrap="square" rtlCol="0">
            <a:spAutoFit/>
          </a:bodyPr>
          <a:lstStyle/>
          <a:p>
            <a:pPr marL="457200" indent="-457200">
              <a:lnSpc>
                <a:spcPct val="150000"/>
              </a:lnSpc>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Implement tasks that promote reasoning and problem solving</a:t>
            </a:r>
          </a:p>
          <a:p>
            <a:pPr marL="457200" indent="-457200">
              <a:lnSpc>
                <a:spcPct val="150000"/>
              </a:lnSpc>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Elicit and use evidence of student thinking to assess progress towards mastery</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538672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89</a:t>
            </a:fld>
            <a:endParaRPr lang="en-US" dirty="0"/>
          </a:p>
        </p:txBody>
      </p:sp>
      <p:sp>
        <p:nvSpPr>
          <p:cNvPr id="3" name="Title 2"/>
          <p:cNvSpPr>
            <a:spLocks noGrp="1"/>
          </p:cNvSpPr>
          <p:nvPr>
            <p:ph type="title"/>
          </p:nvPr>
        </p:nvSpPr>
        <p:spPr/>
        <p:txBody>
          <a:bodyPr/>
          <a:lstStyle/>
          <a:p>
            <a:r>
              <a:rPr lang="en-US" dirty="0" smtClean="0">
                <a:solidFill>
                  <a:srgbClr val="376092"/>
                </a:solidFill>
              </a:rPr>
              <a:t>Key Performance Indicator</a:t>
            </a:r>
            <a:endParaRPr lang="en-US" dirty="0">
              <a:solidFill>
                <a:srgbClr val="376092"/>
              </a:solidFill>
            </a:endParaRPr>
          </a:p>
        </p:txBody>
      </p:sp>
      <p:sp>
        <p:nvSpPr>
          <p:cNvPr id="4" name="TextBox 3"/>
          <p:cNvSpPr txBox="1"/>
          <p:nvPr/>
        </p:nvSpPr>
        <p:spPr>
          <a:xfrm>
            <a:off x="292101" y="1422400"/>
            <a:ext cx="9537700" cy="3000821"/>
          </a:xfrm>
          <a:prstGeom prst="rect">
            <a:avLst/>
          </a:prstGeom>
          <a:noFill/>
        </p:spPr>
        <p:txBody>
          <a:bodyPr wrap="square" rtlCol="0">
            <a:spAutoFit/>
          </a:bodyPr>
          <a:lstStyle/>
          <a:p>
            <a:pPr marL="457200" indent="-457200">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Increase success on interim and common assessments </a:t>
            </a:r>
          </a:p>
          <a:p>
            <a:pPr lvl="1"/>
            <a:r>
              <a:rPr lang="en-US" dirty="0" smtClean="0">
                <a:latin typeface="Tahoma" panose="020B0604030504040204" pitchFamily="34" charset="0"/>
                <a:ea typeface="Tahoma" panose="020B0604030504040204" pitchFamily="34" charset="0"/>
                <a:cs typeface="Tahoma" panose="020B0604030504040204" pitchFamily="34" charset="0"/>
              </a:rPr>
              <a:t>and class observational data</a:t>
            </a:r>
          </a:p>
          <a:p>
            <a:pPr lvl="1"/>
            <a:endParaRPr lang="en-US" dirty="0" smtClean="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Between October and May, students will gain proficiency in solving equations per grade level Common Core Standards.  Students will be expected to gain at least one proficiency level from the pre to the post test.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3518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Changing Demographics</a:t>
            </a:r>
            <a:endParaRPr lang="en-US" dirty="0">
              <a:solidFill>
                <a:srgbClr val="1F497D"/>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6981794"/>
              </p:ext>
            </p:extLst>
          </p:nvPr>
        </p:nvGraphicFramePr>
        <p:xfrm>
          <a:off x="503238" y="1812925"/>
          <a:ext cx="9051925" cy="5130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118860" y="3627120"/>
            <a:ext cx="922020" cy="379876"/>
          </a:xfrm>
          <a:prstGeom prst="rect">
            <a:avLst/>
          </a:prstGeom>
          <a:noFill/>
        </p:spPr>
        <p:txBody>
          <a:bodyPr wrap="square" lIns="101882" tIns="50941" rIns="101882" bIns="50941" rtlCol="0">
            <a:spAutoFit/>
          </a:bodyPr>
          <a:lstStyle/>
          <a:p>
            <a:r>
              <a:rPr lang="en-US" sz="1800" b="1" dirty="0" smtClean="0"/>
              <a:t>53.8%</a:t>
            </a:r>
            <a:endParaRPr lang="en-US" sz="1800" b="1" dirty="0"/>
          </a:p>
        </p:txBody>
      </p:sp>
    </p:spTree>
    <p:extLst>
      <p:ext uri="{BB962C8B-B14F-4D97-AF65-F5344CB8AC3E}">
        <p14:creationId xmlns:p14="http://schemas.microsoft.com/office/powerpoint/2010/main" val="4179597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Unit Assessment: Grade 6</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37175040"/>
              </p:ext>
            </p:extLst>
          </p:nvPr>
        </p:nvGraphicFramePr>
        <p:xfrm>
          <a:off x="503238" y="1812925"/>
          <a:ext cx="9051925" cy="5130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Unit Assessment: Grade 7</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6824749"/>
              </p:ext>
            </p:extLst>
          </p:nvPr>
        </p:nvGraphicFramePr>
        <p:xfrm>
          <a:off x="503238" y="1812925"/>
          <a:ext cx="9051925" cy="5130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 Unit Assessment: Compacted 7/8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2999"/>
              </p:ext>
            </p:extLst>
          </p:nvPr>
        </p:nvGraphicFramePr>
        <p:xfrm>
          <a:off x="503238" y="1812925"/>
          <a:ext cx="9051925" cy="5130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Unit Assessment: Algebra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0084681"/>
              </p:ext>
            </p:extLst>
          </p:nvPr>
        </p:nvGraphicFramePr>
        <p:xfrm>
          <a:off x="503238" y="1812925"/>
          <a:ext cx="9051925" cy="5130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76092"/>
                </a:solidFill>
              </a:rPr>
              <a:t>Action Item #1: Promoting Reasoning</a:t>
            </a:r>
            <a:endParaRPr lang="en-US" dirty="0">
              <a:solidFill>
                <a:srgbClr val="376092"/>
              </a:solidFill>
            </a:endParaRPr>
          </a:p>
        </p:txBody>
      </p:sp>
      <p:sp>
        <p:nvSpPr>
          <p:cNvPr id="4" name="Content Placeholder 3"/>
          <p:cNvSpPr>
            <a:spLocks noGrp="1"/>
          </p:cNvSpPr>
          <p:nvPr>
            <p:ph idx="1"/>
          </p:nvPr>
        </p:nvSpPr>
        <p:spPr/>
        <p:txBody>
          <a:bodyPr/>
          <a:lstStyle/>
          <a:p>
            <a:r>
              <a:rPr lang="en-US" sz="2800" dirty="0" smtClean="0"/>
              <a:t>Growth Mindset</a:t>
            </a:r>
          </a:p>
          <a:p>
            <a:pPr marL="0" indent="0">
              <a:buNone/>
            </a:pPr>
            <a:endParaRPr lang="en-US" sz="2800" dirty="0" smtClean="0"/>
          </a:p>
          <a:p>
            <a:r>
              <a:rPr lang="en-US" sz="2800" dirty="0" smtClean="0"/>
              <a:t>Team Collaboration in lesson design</a:t>
            </a:r>
          </a:p>
          <a:p>
            <a:pPr marL="0" indent="0">
              <a:buNone/>
            </a:pPr>
            <a:endParaRPr lang="en-US" sz="2800" dirty="0" smtClean="0"/>
          </a:p>
          <a:p>
            <a:r>
              <a:rPr lang="en-US" sz="2800" dirty="0" smtClean="0"/>
              <a:t>Student reasoning and justification</a:t>
            </a:r>
          </a:p>
          <a:p>
            <a:endParaRPr lang="en-US" dirty="0"/>
          </a:p>
        </p:txBody>
      </p:sp>
      <p:sp>
        <p:nvSpPr>
          <p:cNvPr id="2" name="Slide Number Placeholder 1"/>
          <p:cNvSpPr>
            <a:spLocks noGrp="1"/>
          </p:cNvSpPr>
          <p:nvPr>
            <p:ph type="sldNum" sz="quarter" idx="12"/>
          </p:nvPr>
        </p:nvSpPr>
        <p:spPr/>
        <p:txBody>
          <a:bodyPr/>
          <a:lstStyle/>
          <a:p>
            <a:fld id="{B999F817-F5D2-4A26-96AD-1211DCAE6C1D}" type="slidenum">
              <a:rPr lang="en-US" smtClean="0"/>
              <a:pPr/>
              <a:t>94</a:t>
            </a:fld>
            <a:endParaRPr lang="en-US" dirty="0"/>
          </a:p>
        </p:txBody>
      </p:sp>
    </p:spTree>
    <p:extLst>
      <p:ext uri="{BB962C8B-B14F-4D97-AF65-F5344CB8AC3E}">
        <p14:creationId xmlns:p14="http://schemas.microsoft.com/office/powerpoint/2010/main" val="25655688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76092"/>
                </a:solidFill>
              </a:rPr>
              <a:t>Action Item #2: Solving Equations</a:t>
            </a:r>
            <a:endParaRPr lang="en-US" dirty="0">
              <a:solidFill>
                <a:srgbClr val="376092"/>
              </a:solidFill>
            </a:endParaRPr>
          </a:p>
        </p:txBody>
      </p:sp>
      <p:sp>
        <p:nvSpPr>
          <p:cNvPr id="4" name="Content Placeholder 3"/>
          <p:cNvSpPr>
            <a:spLocks noGrp="1"/>
          </p:cNvSpPr>
          <p:nvPr>
            <p:ph idx="1"/>
          </p:nvPr>
        </p:nvSpPr>
        <p:spPr>
          <a:xfrm>
            <a:off x="414020" y="1343660"/>
            <a:ext cx="9052560" cy="5129425"/>
          </a:xfrm>
        </p:spPr>
        <p:txBody>
          <a:bodyPr/>
          <a:lstStyle/>
          <a:p>
            <a:r>
              <a:rPr lang="en-US" sz="2800" dirty="0" smtClean="0"/>
              <a:t>Daily Formative Assessments</a:t>
            </a:r>
          </a:p>
          <a:p>
            <a:endParaRPr lang="en-US" sz="2800" dirty="0"/>
          </a:p>
          <a:p>
            <a:r>
              <a:rPr lang="en-US" sz="2800" dirty="0" smtClean="0"/>
              <a:t>“Reteach, Reteach, Reteach”</a:t>
            </a:r>
          </a:p>
          <a:p>
            <a:endParaRPr lang="en-US" sz="2800" dirty="0"/>
          </a:p>
          <a:p>
            <a:r>
              <a:rPr lang="en-US" sz="2800" dirty="0" smtClean="0"/>
              <a:t>“Focus on Student Mastery”</a:t>
            </a:r>
            <a:endParaRPr lang="en-US" sz="2800" dirty="0"/>
          </a:p>
        </p:txBody>
      </p:sp>
      <p:sp>
        <p:nvSpPr>
          <p:cNvPr id="2" name="Slide Number Placeholder 1"/>
          <p:cNvSpPr>
            <a:spLocks noGrp="1"/>
          </p:cNvSpPr>
          <p:nvPr>
            <p:ph type="sldNum" sz="quarter" idx="12"/>
          </p:nvPr>
        </p:nvSpPr>
        <p:spPr/>
        <p:txBody>
          <a:bodyPr/>
          <a:lstStyle/>
          <a:p>
            <a:fld id="{B999F817-F5D2-4A26-96AD-1211DCAE6C1D}" type="slidenum">
              <a:rPr lang="en-US" smtClean="0"/>
              <a:pPr/>
              <a:t>95</a:t>
            </a:fld>
            <a:endParaRPr lang="en-US" dirty="0"/>
          </a:p>
        </p:txBody>
      </p:sp>
      <p:pic>
        <p:nvPicPr>
          <p:cNvPr id="5123" name="Picture 3" descr="C:\Users\09787\Desktop\Quick Qui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304" y="4012339"/>
            <a:ext cx="4659796" cy="29599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09787\Desktop\Brand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7" y="4098064"/>
            <a:ext cx="3900488" cy="2674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9388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96</a:t>
            </a:fld>
            <a:endParaRPr lang="en-US" dirty="0"/>
          </a:p>
        </p:txBody>
      </p:sp>
      <p:sp>
        <p:nvSpPr>
          <p:cNvPr id="3" name="Title 2"/>
          <p:cNvSpPr>
            <a:spLocks noGrp="1"/>
          </p:cNvSpPr>
          <p:nvPr>
            <p:ph type="title"/>
          </p:nvPr>
        </p:nvSpPr>
        <p:spPr/>
        <p:txBody>
          <a:bodyPr/>
          <a:lstStyle/>
          <a:p>
            <a:r>
              <a:rPr lang="en-US" dirty="0" smtClean="0">
                <a:solidFill>
                  <a:srgbClr val="376092"/>
                </a:solidFill>
              </a:rPr>
              <a:t>Implications</a:t>
            </a:r>
            <a:endParaRPr lang="en-US" dirty="0">
              <a:solidFill>
                <a:srgbClr val="376092"/>
              </a:solidFill>
            </a:endParaRPr>
          </a:p>
        </p:txBody>
      </p:sp>
      <p:pic>
        <p:nvPicPr>
          <p:cNvPr id="4" name="Picture 3"/>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3886200"/>
            <a:ext cx="5943600" cy="27432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onut 4"/>
          <p:cNvSpPr/>
          <p:nvPr/>
        </p:nvSpPr>
        <p:spPr>
          <a:xfrm flipV="1">
            <a:off x="2506133" y="5448295"/>
            <a:ext cx="402168" cy="508003"/>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6" name="Donut 5"/>
          <p:cNvSpPr/>
          <p:nvPr/>
        </p:nvSpPr>
        <p:spPr>
          <a:xfrm flipV="1">
            <a:off x="4601633" y="5460995"/>
            <a:ext cx="402168" cy="508003"/>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7" name="Donut 6"/>
          <p:cNvSpPr/>
          <p:nvPr/>
        </p:nvSpPr>
        <p:spPr>
          <a:xfrm flipV="1">
            <a:off x="6659033" y="5486395"/>
            <a:ext cx="402168" cy="508003"/>
          </a:xfrm>
          <a:prstGeom prst="donut">
            <a:avLst>
              <a:gd name="adj" fmla="val 0"/>
            </a:avLst>
          </a:prstGeom>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sp>
        <p:nvSpPr>
          <p:cNvPr id="8" name="TextBox 7"/>
          <p:cNvSpPr txBox="1"/>
          <p:nvPr/>
        </p:nvSpPr>
        <p:spPr>
          <a:xfrm>
            <a:off x="1054100" y="1358900"/>
            <a:ext cx="7814960" cy="1338828"/>
          </a:xfrm>
          <a:prstGeom prst="rect">
            <a:avLst/>
          </a:prstGeom>
          <a:noFill/>
        </p:spPr>
        <p:txBody>
          <a:bodyPr wrap="none" rtlCol="0">
            <a:spAutoFit/>
          </a:bodyPr>
          <a:lstStyle/>
          <a:p>
            <a:pPr marL="457200" indent="-457200">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Real-world context</a:t>
            </a:r>
          </a:p>
          <a:p>
            <a:pPr marL="457200" indent="-457200">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Reasoning Skills</a:t>
            </a:r>
          </a:p>
          <a:p>
            <a:pPr marL="457200" indent="-457200">
              <a:buFont typeface="Arial"/>
              <a:buChar char="•"/>
            </a:pPr>
            <a:r>
              <a:rPr lang="en-US" dirty="0" smtClean="0">
                <a:latin typeface="Tahoma" panose="020B0604030504040204" pitchFamily="34" charset="0"/>
                <a:ea typeface="Tahoma" panose="020B0604030504040204" pitchFamily="34" charset="0"/>
                <a:cs typeface="Tahoma" panose="020B0604030504040204" pitchFamily="34" charset="0"/>
              </a:rPr>
              <a:t>Multiple tools and strategies to ensure success</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715413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999F817-F5D2-4A26-96AD-1211DCAE6C1D}" type="slidenum">
              <a:rPr lang="en-US" smtClean="0"/>
              <a:pPr/>
              <a:t>97</a:t>
            </a:fld>
            <a:endParaRPr lang="en-US" dirty="0"/>
          </a:p>
        </p:txBody>
      </p:sp>
      <p:sp>
        <p:nvSpPr>
          <p:cNvPr id="3" name="Title 2"/>
          <p:cNvSpPr>
            <a:spLocks noGrp="1"/>
          </p:cNvSpPr>
          <p:nvPr>
            <p:ph type="title"/>
          </p:nvPr>
        </p:nvSpPr>
        <p:spPr/>
        <p:txBody>
          <a:bodyPr/>
          <a:lstStyle/>
          <a:p>
            <a:r>
              <a:rPr lang="en-US" dirty="0" smtClean="0">
                <a:solidFill>
                  <a:srgbClr val="376092"/>
                </a:solidFill>
              </a:rPr>
              <a:t>Key Performance Outcomes for Science</a:t>
            </a:r>
            <a:endParaRPr lang="en-US" dirty="0">
              <a:solidFill>
                <a:srgbClr val="376092"/>
              </a:solidFill>
            </a:endParaRPr>
          </a:p>
        </p:txBody>
      </p:sp>
      <p:sp>
        <p:nvSpPr>
          <p:cNvPr id="7" name="Rectangle 6"/>
          <p:cNvSpPr/>
          <p:nvPr/>
        </p:nvSpPr>
        <p:spPr>
          <a:xfrm>
            <a:off x="736600" y="1539439"/>
            <a:ext cx="8890000" cy="1338828"/>
          </a:xfrm>
          <a:prstGeom prst="rect">
            <a:avLst/>
          </a:prstGeom>
        </p:spPr>
        <p:txBody>
          <a:bodyPr wrap="square">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The </a:t>
            </a:r>
            <a:r>
              <a:rPr lang="en-US" dirty="0">
                <a:latin typeface="Tahoma" panose="020B0604030504040204" pitchFamily="34" charset="0"/>
                <a:ea typeface="Tahoma" panose="020B0604030504040204" pitchFamily="34" charset="0"/>
                <a:cs typeface="Tahoma" panose="020B0604030504040204" pitchFamily="34" charset="0"/>
              </a:rPr>
              <a:t>target for the 2015-2016 school year is 100% of students in the 8th grade meeting standard on the MSP in Science. </a:t>
            </a:r>
          </a:p>
        </p:txBody>
      </p:sp>
      <p:graphicFrame>
        <p:nvGraphicFramePr>
          <p:cNvPr id="4" name="Object 3"/>
          <p:cNvGraphicFramePr>
            <a:graphicFrameLocks noChangeAspect="1"/>
          </p:cNvGraphicFramePr>
          <p:nvPr>
            <p:extLst>
              <p:ext uri="{D42A27DB-BD31-4B8C-83A1-F6EECF244321}">
                <p14:modId xmlns:p14="http://schemas.microsoft.com/office/powerpoint/2010/main" val="232075443"/>
              </p:ext>
            </p:extLst>
          </p:nvPr>
        </p:nvGraphicFramePr>
        <p:xfrm>
          <a:off x="67377" y="3606800"/>
          <a:ext cx="9965623" cy="1966228"/>
        </p:xfrm>
        <a:graphic>
          <a:graphicData uri="http://schemas.openxmlformats.org/presentationml/2006/ole">
            <mc:AlternateContent xmlns:mc="http://schemas.openxmlformats.org/markup-compatibility/2006">
              <mc:Choice xmlns:v="urn:schemas-microsoft-com:vml" Requires="v">
                <p:oleObj spid="_x0000_s3277" name="Document" r:id="rId5" imgW="9398000" imgH="1727200" progId="Word.Document.12">
                  <p:embed/>
                </p:oleObj>
              </mc:Choice>
              <mc:Fallback>
                <p:oleObj name="Document" r:id="rId5" imgW="9398000" imgH="1727200" progId="Word.Document.12">
                  <p:embed/>
                  <p:pic>
                    <p:nvPicPr>
                      <p:cNvPr id="0" name=""/>
                      <p:cNvPicPr/>
                      <p:nvPr/>
                    </p:nvPicPr>
                    <p:blipFill>
                      <a:blip r:embed="rId6"/>
                      <a:stretch>
                        <a:fillRect/>
                      </a:stretch>
                    </p:blipFill>
                    <p:spPr>
                      <a:xfrm>
                        <a:off x="67377" y="3606800"/>
                        <a:ext cx="9965623" cy="1966228"/>
                      </a:xfrm>
                      <a:prstGeom prst="rect">
                        <a:avLst/>
                      </a:prstGeom>
                    </p:spPr>
                  </p:pic>
                </p:oleObj>
              </mc:Fallback>
            </mc:AlternateContent>
          </a:graphicData>
        </a:graphic>
      </p:graphicFrame>
      <p:sp>
        <p:nvSpPr>
          <p:cNvPr id="11" name="Rectangular Callout 10"/>
          <p:cNvSpPr/>
          <p:nvPr/>
        </p:nvSpPr>
        <p:spPr>
          <a:xfrm>
            <a:off x="952500" y="3213100"/>
            <a:ext cx="838200" cy="549148"/>
          </a:xfrm>
          <a:prstGeom prst="wedgeRectCallout">
            <a:avLst>
              <a:gd name="adj1" fmla="val -3922"/>
              <a:gd name="adj2" fmla="val 66145"/>
            </a:avLst>
          </a:prstGeom>
          <a:solidFill>
            <a:schemeClr val="accent2">
              <a:lumMod val="20000"/>
              <a:lumOff val="80000"/>
            </a:schemeClr>
          </a:solidFill>
          <a:ln w="28575"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22.5 %</a:t>
            </a:r>
            <a:endParaRPr lang="en-US" sz="1800" b="1" dirty="0">
              <a:solidFill>
                <a:schemeClr val="tx1"/>
              </a:solidFill>
            </a:endParaRPr>
          </a:p>
        </p:txBody>
      </p:sp>
    </p:spTree>
    <p:extLst>
      <p:ext uri="{BB962C8B-B14F-4D97-AF65-F5344CB8AC3E}">
        <p14:creationId xmlns:p14="http://schemas.microsoft.com/office/powerpoint/2010/main" val="9717318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76092"/>
                </a:solidFill>
              </a:rPr>
              <a:t>8th Grade SCIENCE</a:t>
            </a:r>
            <a:endParaRPr lang="en-US" dirty="0">
              <a:solidFill>
                <a:srgbClr val="376092"/>
              </a:solidFill>
            </a:endParaRPr>
          </a:p>
        </p:txBody>
      </p:sp>
      <p:sp>
        <p:nvSpPr>
          <p:cNvPr id="4" name="Footer Placeholder 3"/>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7" name="Slide Number Placeholder 6"/>
          <p:cNvSpPr>
            <a:spLocks noGrp="1"/>
          </p:cNvSpPr>
          <p:nvPr>
            <p:ph type="sldNum" sz="quarter" idx="4"/>
          </p:nvPr>
        </p:nvSpPr>
        <p:spPr/>
        <p:txBody>
          <a:bodyPr/>
          <a:lstStyle/>
          <a:p>
            <a:fld id="{31B80E4D-C55C-41DD-A67A-E2F4D6F272D4}" type="slidenum">
              <a:rPr lang="en-US" smtClean="0"/>
              <a:pPr/>
              <a:t>98</a:t>
            </a:fld>
            <a:endParaRPr lang="en-US" dirty="0"/>
          </a:p>
        </p:txBody>
      </p:sp>
      <p:pic>
        <p:nvPicPr>
          <p:cNvPr id="8" name="Picture 7"/>
          <p:cNvPicPr>
            <a:picLocks noChangeAspect="1" noChangeArrowheads="1"/>
          </p:cNvPicPr>
          <p:nvPr>
            <p:extLst>
              <p:ext uri="{D42A27DB-BD31-4B8C-83A1-F6EECF244321}">
                <p14:modId xmlns:p14="http://schemas.microsoft.com/office/powerpoint/2010/main" val="3750039406"/>
              </p:ext>
            </p:extLst>
          </p:nvPr>
        </p:nvPicPr>
        <p:blipFill>
          <a:blip r:embed="rId2"/>
          <a:srcRect/>
          <a:stretch>
            <a:fillRect/>
          </a:stretch>
        </p:blipFill>
        <p:spPr bwMode="auto">
          <a:xfrm>
            <a:off x="322263" y="903288"/>
            <a:ext cx="4646612"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extLst>
              <p:ext uri="{D42A27DB-BD31-4B8C-83A1-F6EECF244321}">
                <p14:modId xmlns:p14="http://schemas.microsoft.com/office/powerpoint/2010/main" val="427663064"/>
              </p:ext>
            </p:extLst>
          </p:nvPr>
        </p:nvPicPr>
        <p:blipFill>
          <a:blip r:embed="rId3"/>
          <a:srcRect/>
          <a:stretch>
            <a:fillRect/>
          </a:stretch>
        </p:blipFill>
        <p:spPr bwMode="auto">
          <a:xfrm>
            <a:off x="5084763" y="898525"/>
            <a:ext cx="4654550"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extLst>
              <p:ext uri="{D42A27DB-BD31-4B8C-83A1-F6EECF244321}">
                <p14:modId xmlns:p14="http://schemas.microsoft.com/office/powerpoint/2010/main" val="2348436487"/>
              </p:ext>
            </p:extLst>
          </p:nvPr>
        </p:nvPicPr>
        <p:blipFill>
          <a:blip r:embed="rId4"/>
          <a:srcRect/>
          <a:stretch>
            <a:fillRect/>
          </a:stretch>
        </p:blipFill>
        <p:spPr bwMode="auto">
          <a:xfrm>
            <a:off x="322263" y="3892550"/>
            <a:ext cx="4646612"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extLst>
              <p:ext uri="{D42A27DB-BD31-4B8C-83A1-F6EECF244321}">
                <p14:modId xmlns:p14="http://schemas.microsoft.com/office/powerpoint/2010/main" val="706486927"/>
              </p:ext>
            </p:extLst>
          </p:nvPr>
        </p:nvPicPr>
        <p:blipFill>
          <a:blip r:embed="rId5"/>
          <a:srcRect/>
          <a:stretch>
            <a:fillRect/>
          </a:stretch>
        </p:blipFill>
        <p:spPr bwMode="auto">
          <a:xfrm>
            <a:off x="5084763" y="3910013"/>
            <a:ext cx="4654550"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5-Point Star 9"/>
          <p:cNvSpPr/>
          <p:nvPr/>
        </p:nvSpPr>
        <p:spPr>
          <a:xfrm>
            <a:off x="8737432" y="1473905"/>
            <a:ext cx="457181" cy="270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76092"/>
                </a:solidFill>
              </a:rPr>
              <a:t>8th Grade SCIENCE</a:t>
            </a:r>
            <a:endParaRPr lang="en-US" dirty="0">
              <a:solidFill>
                <a:srgbClr val="376092"/>
              </a:solidFill>
            </a:endParaRPr>
          </a:p>
        </p:txBody>
      </p:sp>
      <p:sp>
        <p:nvSpPr>
          <p:cNvPr id="4" name="Footer Placeholder 3"/>
          <p:cNvSpPr>
            <a:spLocks noGrp="1"/>
          </p:cNvSpPr>
          <p:nvPr>
            <p:ph type="ftr" sz="quarter" idx="3"/>
          </p:nvPr>
        </p:nvSpPr>
        <p:spPr/>
        <p:txBody>
          <a:bodyPr/>
          <a:lstStyle/>
          <a:p>
            <a:r>
              <a:rPr lang="en-US" dirty="0" smtClean="0">
                <a:latin typeface="Tahoma" pitchFamily="34" charset="0"/>
                <a:ea typeface="Tahoma" pitchFamily="34" charset="0"/>
                <a:cs typeface="Tahoma" pitchFamily="34" charset="0"/>
              </a:rPr>
              <a:t>Compiled by the Center for Educational Effectiveness</a:t>
            </a:r>
          </a:p>
          <a:p>
            <a:endParaRPr lang="en-US" dirty="0"/>
          </a:p>
        </p:txBody>
      </p:sp>
      <p:sp>
        <p:nvSpPr>
          <p:cNvPr id="7" name="Slide Number Placeholder 6"/>
          <p:cNvSpPr>
            <a:spLocks noGrp="1"/>
          </p:cNvSpPr>
          <p:nvPr>
            <p:ph type="sldNum" sz="quarter" idx="4"/>
          </p:nvPr>
        </p:nvSpPr>
        <p:spPr/>
        <p:txBody>
          <a:bodyPr/>
          <a:lstStyle/>
          <a:p>
            <a:fld id="{31B80E4D-C55C-41DD-A67A-E2F4D6F272D4}" type="slidenum">
              <a:rPr lang="en-US" smtClean="0"/>
              <a:pPr/>
              <a:t>99</a:t>
            </a:fld>
            <a:endParaRPr lang="en-US" dirty="0"/>
          </a:p>
        </p:txBody>
      </p:sp>
      <p:pic>
        <p:nvPicPr>
          <p:cNvPr id="3" name="Picture 2"/>
          <p:cNvPicPr>
            <a:picLocks noChangeAspect="1" noChangeArrowheads="1"/>
          </p:cNvPicPr>
          <p:nvPr>
            <p:extLst>
              <p:ext uri="{D42A27DB-BD31-4B8C-83A1-F6EECF244321}">
                <p14:modId xmlns:p14="http://schemas.microsoft.com/office/powerpoint/2010/main" val="2432480301"/>
              </p:ext>
            </p:extLst>
          </p:nvPr>
        </p:nvPicPr>
        <p:blipFill>
          <a:blip r:embed="rId2"/>
          <a:srcRect/>
          <a:stretch>
            <a:fillRect/>
          </a:stretch>
        </p:blipFill>
        <p:spPr bwMode="auto">
          <a:xfrm>
            <a:off x="322263" y="903288"/>
            <a:ext cx="4646612"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  &amp;quot;&quot;/&gt;&lt;property id=&quot;20307&quot; value=&quot;284&quot;/&gt;&lt;/object&gt;&lt;object type=&quot;3&quot; unique_id=&quot;10017&quot;&gt;&lt;property id=&quot;20148&quot; value=&quot;5&quot;/&gt;&lt;property id=&quot;20300&quot; value=&quot;Slide 17 - &amp;quot;EES Staff Perceptions - 2014&amp;quot;&quot;/&gt;&lt;property id=&quot;20307&quot; value=&quot;294&quot;/&gt;&lt;/object&gt;&lt;object type=&quot;3&quot; unique_id=&quot;10018&quot;&gt;&lt;property id=&quot;20148&quot; value=&quot;5&quot;/&gt;&lt;property id=&quot;20300&quot; value=&quot;Slide 18 - &amp;quot;EES Staff Perceptions - Longitudinal&amp;quot;&quot;/&gt;&lt;property id=&quot;20307&quot; value=&quot;293&quot;/&gt;&lt;/object&gt;&lt;object type=&quot;3&quot; unique_id=&quot;10019&quot;&gt;&lt;property id=&quot;20148&quot; value=&quot;5&quot;/&gt;&lt;property id=&quot;20300&quot; value=&quot;Slide 19 - &amp;quot;Resistance Factor, Change, Accountability&amp;quot;&quot;/&gt;&lt;property id=&quot;20307&quot; value=&quot;317&quot;/&gt;&lt;/object&gt;&lt;object type=&quot;3&quot; unique_id=&quot;10020&quot;&gt;&lt;property id=&quot;20148&quot; value=&quot;5&quot;/&gt;&lt;property id=&quot;20300&quot; value=&quot;Slide 20 - &amp;quot;EES Student Perceptions - Longitudinal&amp;quot;&quot;/&gt;&lt;property id=&quot;20307&quot; value=&quot;316&quot;/&gt;&lt;/object&gt;&lt;object type=&quot;3&quot; unique_id=&quot;10021&quot;&gt;&lt;property id=&quot;20148&quot; value=&quot;5&quot;/&gt;&lt;property id=&quot;20300&quot; value=&quot;Slide 21 - &amp;quot;EES Parent Perceptions - Longitudinal&amp;quot;&quot;/&gt;&lt;property id=&quot;20307&quot; value=&quot;296&quot;/&gt;&lt;/object&gt;&lt;object type=&quot;3&quot; unique_id=&quot;10043&quot;&gt;&lt;property id=&quot;20148&quot; value=&quot;5&quot;/&gt;&lt;property id=&quot;20300&quot; value=&quot;Slide 2 - &amp;quot;Demographic Trends&amp;quot;&quot;/&gt;&lt;property id=&quot;20307&quot; value=&quot;341&quot;/&gt;&lt;/object&gt;&lt;object type=&quot;3&quot; unique_id=&quot;10044&quot;&gt;&lt;property id=&quot;20148&quot; value=&quot;5&quot;/&gt;&lt;property id=&quot;20300&quot; value=&quot;Slide 3 - &amp;quot;5-year Improvement Trend vs. 2014 Performance&amp;quot;&quot;/&gt;&lt;property id=&quot;20307&quot; value=&quot;362&quot;/&gt;&lt;/object&gt;&lt;object type=&quot;3&quot; unique_id=&quot;10045&quot;&gt;&lt;property id=&quot;20148&quot; value=&quot;5&quot;/&gt;&lt;property id=&quot;20300&quot; value=&quot;Slide 4 - &amp;quot;3rd Grade READING&amp;quot;&quot;/&gt;&lt;property id=&quot;20307&quot; value=&quot;342&quot;/&gt;&lt;/object&gt;&lt;object type=&quot;3&quot; unique_id=&quot;10046&quot;&gt;&lt;property id=&quot;20148&quot; value=&quot;5&quot;/&gt;&lt;property id=&quot;20300&quot; value=&quot;Slide 5 - &amp;quot;4th Grade READING&amp;quot;&quot;/&gt;&lt;property id=&quot;20307&quot; value=&quot;344&quot;/&gt;&lt;/object&gt;&lt;object type=&quot;3&quot; unique_id=&quot;10047&quot;&gt;&lt;property id=&quot;20148&quot; value=&quot;5&quot;/&gt;&lt;property id=&quot;20300&quot; value=&quot;Slide 6 - &amp;quot;3rd to 4th Grade READING Growth&amp;quot;&quot;/&gt;&lt;property id=&quot;20307&quot; value=&quot;346&quot;/&gt;&lt;/object&gt;&lt;object type=&quot;3&quot; unique_id=&quot;10048&quot;&gt;&lt;property id=&quot;20148&quot; value=&quot;5&quot;/&gt;&lt;property id=&quot;20300&quot; value=&quot;Slide 7 - &amp;quot;5th Grade READING&amp;quot;&quot;/&gt;&lt;property id=&quot;20307&quot; value=&quot;347&quot;/&gt;&lt;/object&gt;&lt;object type=&quot;3&quot; unique_id=&quot;10049&quot;&gt;&lt;property id=&quot;20148&quot; value=&quot;5&quot;/&gt;&lt;property id=&quot;20300&quot; value=&quot;Slide 8 - &amp;quot;4th to 5th Grade READING Growth&amp;quot;&quot;/&gt;&lt;property id=&quot;20307&quot; value=&quot;349&quot;/&gt;&lt;/object&gt;&lt;object type=&quot;3&quot; unique_id=&quot;10050&quot;&gt;&lt;property id=&quot;20148&quot; value=&quot;5&quot;/&gt;&lt;property id=&quot;20300&quot; value=&quot;Slide 9 - &amp;quot;3rd Grade MATH  &amp;quot;&quot;/&gt;&lt;property id=&quot;20307&quot; value=&quot;350&quot;/&gt;&lt;/object&gt;&lt;object type=&quot;3&quot; unique_id=&quot;10051&quot;&gt;&lt;property id=&quot;20148&quot; value=&quot;5&quot;/&gt;&lt;property id=&quot;20300&quot; value=&quot;Slide 10 - &amp;quot;4th Grade MATH &amp;quot;&quot;/&gt;&lt;property id=&quot;20307&quot; value=&quot;352&quot;/&gt;&lt;/object&gt;&lt;object type=&quot;3&quot; unique_id=&quot;10052&quot;&gt;&lt;property id=&quot;20148&quot; value=&quot;5&quot;/&gt;&lt;property id=&quot;20300&quot; value=&quot;Slide 11 - &amp;quot;3rd to 4th Grade MATH Growth&amp;quot;&quot;/&gt;&lt;property id=&quot;20307&quot; value=&quot;354&quot;/&gt;&lt;/object&gt;&lt;object type=&quot;3&quot; unique_id=&quot;10053&quot;&gt;&lt;property id=&quot;20148&quot; value=&quot;5&quot;/&gt;&lt;property id=&quot;20300&quot; value=&quot;Slide 12 - &amp;quot;5th Grade MATH &amp;quot;&quot;/&gt;&lt;property id=&quot;20307&quot; value=&quot;355&quot;/&gt;&lt;/object&gt;&lt;object type=&quot;3&quot; unique_id=&quot;10054&quot;&gt;&lt;property id=&quot;20148&quot; value=&quot;5&quot;/&gt;&lt;property id=&quot;20300&quot; value=&quot;Slide 13 - &amp;quot;4th to 5th Grade MATH Growth&amp;quot;&quot;/&gt;&lt;property id=&quot;20307&quot; value=&quot;357&quot;/&gt;&lt;/object&gt;&lt;object type=&quot;3&quot; unique_id=&quot;10055&quot;&gt;&lt;property id=&quot;20148&quot; value=&quot;5&quot;/&gt;&lt;property id=&quot;20300&quot; value=&quot;Slide 14 - &amp;quot;4th Grade WRITING&amp;quot;&quot;/&gt;&lt;property id=&quot;20307&quot; value=&quot;358&quot;/&gt;&lt;/object&gt;&lt;object type=&quot;3&quot; unique_id=&quot;10056&quot;&gt;&lt;property id=&quot;20148&quot; value=&quot;5&quot;/&gt;&lt;property id=&quot;20300&quot; value=&quot;Slide 15 - &amp;quot;5th Grade SCIENCE&amp;quot;&quot;/&gt;&lt;property id=&quot;20307&quot; value=&quot;360&quot;/&gt;&lt;/object&gt;&lt;object type=&quot;3&quot; unique_id=&quot;10263&quot;&gt;&lt;property id=&quot;20148&quot; value=&quot;5&quot;/&gt;&lt;property id=&quot;20300&quot; value=&quot;Slide 16 - &amp;quot;English Language Acquisition Annual Measurable Achievement Objectives for English Language Learners&amp;quot;&quot;/&gt;&lt;property id=&quot;20307&quot; value=&quot;364&quot;/&gt;&lt;/object&gt;&lt;/object&gt;&lt;object type=&quot;8&quot; unique_id=&quot;10042&quot;&gt;&lt;/object&gt;&lt;/object&gt;&lt;/database&gt;"/>
  <p:tag name="SECTOMILLISECCONVERTED" val="1"/>
</p:tagLst>
</file>

<file path=ppt/theme/theme1.xml><?xml version="1.0" encoding="utf-8"?>
<a:theme xmlns:a="http://schemas.openxmlformats.org/drawingml/2006/main" name="1_SOSR Report Cover Layo7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7022</TotalTime>
  <Words>3336</Words>
  <Application>Microsoft Office PowerPoint</Application>
  <PresentationFormat>Custom</PresentationFormat>
  <Paragraphs>654</Paragraphs>
  <Slides>114</Slides>
  <Notes>9</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114</vt:i4>
      </vt:variant>
    </vt:vector>
  </HeadingPairs>
  <TitlesOfParts>
    <vt:vector size="117" baseType="lpstr">
      <vt:lpstr>1_SOSR Report Cover Layo7ut</vt:lpstr>
      <vt:lpstr>\\localhost\Users\jesseswarthout\Downloads\Document2!OLE_LINK1</vt:lpstr>
      <vt:lpstr>Document</vt:lpstr>
      <vt:lpstr>Heatherwood Middle School State of the School Review February 26, 2016</vt:lpstr>
      <vt:lpstr>Heatherwood’s Team</vt:lpstr>
      <vt:lpstr>Heatherwood’s Story</vt:lpstr>
      <vt:lpstr>Change in Staff</vt:lpstr>
      <vt:lpstr>Programs &amp; Systems</vt:lpstr>
      <vt:lpstr>Heatherwood’s Story</vt:lpstr>
      <vt:lpstr>ALL IN for Students!</vt:lpstr>
      <vt:lpstr>Demographic Trends</vt:lpstr>
      <vt:lpstr>Changing Demographics</vt:lpstr>
      <vt:lpstr>Middle School Counts (Number of students assessed at each grade)</vt:lpstr>
      <vt:lpstr>Challenges</vt:lpstr>
      <vt:lpstr>Discipline Data: In-School Suspension</vt:lpstr>
      <vt:lpstr>Discipline Data: Discretionary Suspension &amp; Expulsion</vt:lpstr>
      <vt:lpstr>Discipline Data: Non-Discretionary  Suspension &amp; Expulsion</vt:lpstr>
      <vt:lpstr>Discipline Data: Suspension &amp; Expulsion</vt:lpstr>
      <vt:lpstr>Attendance Data</vt:lpstr>
      <vt:lpstr>Grade 6 SES Achievement Gap</vt:lpstr>
      <vt:lpstr>Grade 7 SES Achievement Gap</vt:lpstr>
      <vt:lpstr>Grade 8 SES Achievement Gap</vt:lpstr>
      <vt:lpstr>English Language Acquisition Annual Measurable Achievement Objectives for English Language Learners</vt:lpstr>
      <vt:lpstr>5-year Improvement Trend vs. 2015 Performance</vt:lpstr>
      <vt:lpstr>EES Staff Perceptions – 2015</vt:lpstr>
      <vt:lpstr>EES Staff Perceptions - Longitudinal</vt:lpstr>
      <vt:lpstr>Resistance Factor, Change, Accountability</vt:lpstr>
      <vt:lpstr>EES Student Perceptions - Longitudinal</vt:lpstr>
      <vt:lpstr>EES Parent Perceptions - Longitudinal</vt:lpstr>
      <vt:lpstr>Opportunity</vt:lpstr>
      <vt:lpstr>Addressing our Shift in Demographics in School Improvement Plan</vt:lpstr>
      <vt:lpstr>Our Building Focus/Heatherwood Leadership Team</vt:lpstr>
      <vt:lpstr> Family Partnerships: Implement systems for communication to Families </vt:lpstr>
      <vt:lpstr>Equity and High School Readiness: Reduction of Ds &amp; Fs</vt:lpstr>
      <vt:lpstr>Equity and High School Readiness: Reduction of Ds &amp; Fs</vt:lpstr>
      <vt:lpstr>Equity and Challenging Options</vt:lpstr>
      <vt:lpstr>College Bound Scholarship</vt:lpstr>
      <vt:lpstr>STEM Courses</vt:lpstr>
      <vt:lpstr>Access to Advanced Classes 2014-15</vt:lpstr>
      <vt:lpstr>Access to Advanced Classes 2015-16</vt:lpstr>
      <vt:lpstr>Recruitment Actions</vt:lpstr>
      <vt:lpstr>Welcoming Environment</vt:lpstr>
      <vt:lpstr>High Performing Teams</vt:lpstr>
      <vt:lpstr>Key Performance Outcomes for English/Language Arts</vt:lpstr>
      <vt:lpstr>6th Grade ELA</vt:lpstr>
      <vt:lpstr>7th Grade ELA</vt:lpstr>
      <vt:lpstr>8th Grade ELA</vt:lpstr>
      <vt:lpstr>ELA Gender All Grades</vt:lpstr>
      <vt:lpstr>Reading &amp; Writing Action Items</vt:lpstr>
      <vt:lpstr>Key Performance Indicators</vt:lpstr>
      <vt:lpstr>Battle of the Bestsellers—7th Grade</vt:lpstr>
      <vt:lpstr>Action Item #1: Circulation Data showing High Volume of Reading </vt:lpstr>
      <vt:lpstr>PowerPoint Presentation</vt:lpstr>
      <vt:lpstr>Embedded Assessments: Approaching Standard</vt:lpstr>
      <vt:lpstr>7th Grade Embedded Assessment </vt:lpstr>
      <vt:lpstr>Embedded Assessment Instructional Focus</vt:lpstr>
      <vt:lpstr>7th Grade English Next steps</vt:lpstr>
      <vt:lpstr>8th Grade English Writing Conferences</vt:lpstr>
      <vt:lpstr>Embedded Assessment Data – 8th Grade</vt:lpstr>
      <vt:lpstr>Common Areas Identified for Intervention</vt:lpstr>
      <vt:lpstr>Writing Conference Proposal</vt:lpstr>
      <vt:lpstr>Impact of Writing Conferences</vt:lpstr>
      <vt:lpstr>ELA Common Goal for Text-based evidence: Writing and synthesizing using multiple sources</vt:lpstr>
      <vt:lpstr>6th Grade ELA Honors Strategy  for Citing Relevant Text-Evidence</vt:lpstr>
      <vt:lpstr>PowerPoint Presentation</vt:lpstr>
      <vt:lpstr>PowerPoint Presentation</vt:lpstr>
      <vt:lpstr>PowerPoint Presentation</vt:lpstr>
      <vt:lpstr>PowerPoint Presentation</vt:lpstr>
      <vt:lpstr>PowerPoint Presentation</vt:lpstr>
      <vt:lpstr>PowerPoint Presentation</vt:lpstr>
      <vt:lpstr>6th Grade ELA Honors Strategy  for Citing Relevant Text-Evidence</vt:lpstr>
      <vt:lpstr>6th Grade ELA Honors Strategy  for Citing Relevant Text-Evidence</vt:lpstr>
      <vt:lpstr>6th Grade ELA Citing Text-Based  Evidence in Social Studies</vt:lpstr>
      <vt:lpstr>6th Grade Text-Based Evidence Data from Team Goal</vt:lpstr>
      <vt:lpstr>Citing Text-Based Evidence: 6th Grade Noodle Tools</vt:lpstr>
      <vt:lpstr>Citing Text Based Evidence: 6th Grade Social Studies</vt:lpstr>
      <vt:lpstr>Citing Text Based Evidence: 6th Grade Social Studies</vt:lpstr>
      <vt:lpstr>Citing Text Based Evidence: 6th Grade Social Studies</vt:lpstr>
      <vt:lpstr>Student Synthesis and Presentations</vt:lpstr>
      <vt:lpstr>7th Grade Text-Based Evidence Pre-Assessment Two Years of Data </vt:lpstr>
      <vt:lpstr>7th Grade Text-Based Evidence</vt:lpstr>
      <vt:lpstr>Feedback Cycle</vt:lpstr>
      <vt:lpstr>8th Grade Text-Based Evidence</vt:lpstr>
      <vt:lpstr>Student Discourse and Notetaking</vt:lpstr>
      <vt:lpstr>Implications for SBA</vt:lpstr>
      <vt:lpstr>Key Performance Outcomes for Math</vt:lpstr>
      <vt:lpstr>6th Grade MATH  </vt:lpstr>
      <vt:lpstr>7th Grade MATH </vt:lpstr>
      <vt:lpstr>8th Grade MATH </vt:lpstr>
      <vt:lpstr>MATH Gender All Grades</vt:lpstr>
      <vt:lpstr>Math Action Items</vt:lpstr>
      <vt:lpstr>Key Performance Indicator</vt:lpstr>
      <vt:lpstr>Math Unit Assessment: Grade 6</vt:lpstr>
      <vt:lpstr>Math Unit Assessment: Grade 7</vt:lpstr>
      <vt:lpstr>Math Unit Assessment: Compacted 7/8 </vt:lpstr>
      <vt:lpstr>Math Unit Assessment: Algebra</vt:lpstr>
      <vt:lpstr>Action Item #1: Promoting Reasoning</vt:lpstr>
      <vt:lpstr>Action Item #2: Solving Equations</vt:lpstr>
      <vt:lpstr>Implications</vt:lpstr>
      <vt:lpstr>Key Performance Outcomes for Science</vt:lpstr>
      <vt:lpstr>8th Grade SCIENCE</vt:lpstr>
      <vt:lpstr>8th Grade SCIENCE</vt:lpstr>
      <vt:lpstr>Science Action Items</vt:lpstr>
      <vt:lpstr>Key Performance Indicator</vt:lpstr>
      <vt:lpstr>Claim, Evidence &amp; Reasoning</vt:lpstr>
      <vt:lpstr>8th Grade Stranded Percent Below</vt:lpstr>
      <vt:lpstr>Action Item #1: Implement communication strategy that articulates the claim, evidence and reasoning </vt:lpstr>
      <vt:lpstr>Action Item #1: Implement communication strategy that articulates the claim, evidence and reasoning </vt:lpstr>
      <vt:lpstr>Science Action Item #2: Continued implementation of strategies for comprehension and analysis (e.g. Cornell Notes, Marking the Text, Interactive Notebooks, Close Reading, Quickwrites, Think, Pair and Share and Fishbowl)</vt:lpstr>
      <vt:lpstr>Collaborative Impact on Student Learning</vt:lpstr>
      <vt:lpstr>Authentic Project-Based Learning</vt:lpstr>
      <vt:lpstr>Environmental Collage Project</vt:lpstr>
      <vt:lpstr>PowerPoint Presentation</vt:lpstr>
      <vt:lpstr>PowerPoint Presentation</vt:lpstr>
      <vt:lpstr>PowerPoint Presentation</vt:lpstr>
      <vt:lpstr>Thank You!</vt:lpstr>
      <vt:lpstr>Supports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External School Reviews Who?  What?  Why?</dc:title>
  <dc:creator>Sue</dc:creator>
  <cp:lastModifiedBy>Phillips, Laura D.</cp:lastModifiedBy>
  <cp:revision>630</cp:revision>
  <cp:lastPrinted>2016-02-25T20:30:20Z</cp:lastPrinted>
  <dcterms:created xsi:type="dcterms:W3CDTF">2010-03-04T16:45:41Z</dcterms:created>
  <dcterms:modified xsi:type="dcterms:W3CDTF">2016-02-26T01:31:54Z</dcterms:modified>
</cp:coreProperties>
</file>